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4" r:id="rId1"/>
  </p:sldMasterIdLst>
  <p:notesMasterIdLst>
    <p:notesMasterId r:id="rId31"/>
  </p:notesMasterIdLst>
  <p:sldIdLst>
    <p:sldId id="256" r:id="rId2"/>
    <p:sldId id="302" r:id="rId3"/>
    <p:sldId id="327" r:id="rId4"/>
    <p:sldId id="328" r:id="rId5"/>
    <p:sldId id="329" r:id="rId6"/>
    <p:sldId id="330" r:id="rId7"/>
    <p:sldId id="337" r:id="rId8"/>
    <p:sldId id="326" r:id="rId9"/>
    <p:sldId id="324" r:id="rId10"/>
    <p:sldId id="331" r:id="rId11"/>
    <p:sldId id="333" r:id="rId12"/>
    <p:sldId id="332" r:id="rId13"/>
    <p:sldId id="334" r:id="rId14"/>
    <p:sldId id="335" r:id="rId15"/>
    <p:sldId id="347" r:id="rId16"/>
    <p:sldId id="348" r:id="rId17"/>
    <p:sldId id="336" r:id="rId18"/>
    <p:sldId id="338" r:id="rId19"/>
    <p:sldId id="339" r:id="rId20"/>
    <p:sldId id="340" r:id="rId21"/>
    <p:sldId id="341" r:id="rId22"/>
    <p:sldId id="342" r:id="rId23"/>
    <p:sldId id="343" r:id="rId24"/>
    <p:sldId id="344" r:id="rId25"/>
    <p:sldId id="345" r:id="rId26"/>
    <p:sldId id="346" r:id="rId27"/>
    <p:sldId id="323" r:id="rId28"/>
    <p:sldId id="303" r:id="rId29"/>
    <p:sldId id="304" r:id="rId30"/>
  </p:sldIdLst>
  <p:sldSz cx="12192000" cy="6858000"/>
  <p:notesSz cx="6819900" cy="99314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екция по подразбиране" id="{1AD2CA6C-4446-4181-B12E-FCA3FC8E1737}">
          <p14:sldIdLst>
            <p14:sldId id="256"/>
            <p14:sldId id="302"/>
            <p14:sldId id="327"/>
            <p14:sldId id="328"/>
            <p14:sldId id="329"/>
            <p14:sldId id="330"/>
            <p14:sldId id="337"/>
            <p14:sldId id="326"/>
            <p14:sldId id="324"/>
            <p14:sldId id="331"/>
            <p14:sldId id="333"/>
            <p14:sldId id="332"/>
            <p14:sldId id="334"/>
            <p14:sldId id="335"/>
            <p14:sldId id="347"/>
            <p14:sldId id="348"/>
            <p14:sldId id="336"/>
            <p14:sldId id="338"/>
            <p14:sldId id="339"/>
            <p14:sldId id="340"/>
            <p14:sldId id="341"/>
            <p14:sldId id="342"/>
            <p14:sldId id="343"/>
            <p14:sldId id="344"/>
            <p14:sldId id="345"/>
            <p14:sldId id="346"/>
          </p14:sldIdLst>
        </p14:section>
        <p14:section name="Неозаглавена секция" id="{CC7212C8-F4A6-41C9-95DB-4D0B2635273D}">
          <p14:sldIdLst>
            <p14:sldId id="323"/>
            <p14:sldId id="303"/>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990033"/>
    <a:srgbClr val="F6C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3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1A5BBFD9-C846-4B16-A30F-48B76D98711F}" type="datetimeFigureOut">
              <a:rPr lang="bg-BG" smtClean="0"/>
              <a:t>30.3.2018 г.</a:t>
            </a:fld>
            <a:endParaRPr lang="bg-BG"/>
          </a:p>
        </p:txBody>
      </p:sp>
      <p:sp>
        <p:nvSpPr>
          <p:cNvPr id="4" name="Контейнер за изображение на слайда 3"/>
          <p:cNvSpPr>
            <a:spLocks noGrp="1" noRot="1" noChangeAspect="1"/>
          </p:cNvSpPr>
          <p:nvPr>
            <p:ph type="sldImg" idx="2"/>
          </p:nvPr>
        </p:nvSpPr>
        <p:spPr>
          <a:xfrm>
            <a:off x="100013" y="744538"/>
            <a:ext cx="6619875" cy="3724275"/>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F7B09F6E-11CE-4DD9-921E-1D703473B4F0}" type="slidenum">
              <a:rPr lang="bg-BG" smtClean="0"/>
              <a:t>‹#›</a:t>
            </a:fld>
            <a:endParaRPr lang="bg-BG"/>
          </a:p>
        </p:txBody>
      </p:sp>
    </p:spTree>
    <p:extLst>
      <p:ext uri="{BB962C8B-B14F-4D97-AF65-F5344CB8AC3E}">
        <p14:creationId xmlns:p14="http://schemas.microsoft.com/office/powerpoint/2010/main" val="360441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3FB3D886-B5F1-4716-8B6B-8928B944415F}" type="datetime1">
              <a:rPr lang="bg-BG" smtClean="0"/>
              <a:t>30.3.2018 г.</a:t>
            </a:fld>
            <a:endParaRPr lang="bg-BG"/>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bg-BG"/>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02EE85F5-F3B1-4B86-B38D-A7A615403D93}" type="slidenum">
              <a:rPr lang="bg-BG" smtClean="0"/>
              <a:pPr/>
              <a:t>‹#›</a:t>
            </a:fld>
            <a:endParaRPr lang="bg-BG"/>
          </a:p>
        </p:txBody>
      </p:sp>
    </p:spTree>
    <p:extLst>
      <p:ext uri="{BB962C8B-B14F-4D97-AF65-F5344CB8AC3E}">
        <p14:creationId xmlns:p14="http://schemas.microsoft.com/office/powerpoint/2010/main" val="231494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8E64B-044B-4A43-B61E-618F39FEBBDD}" type="datetime1">
              <a:rPr lang="bg-BG" smtClean="0"/>
              <a:t>30.3.2018 г.</a:t>
            </a:fld>
            <a:endParaRPr lang="bg-BG"/>
          </a:p>
        </p:txBody>
      </p:sp>
      <p:sp>
        <p:nvSpPr>
          <p:cNvPr id="6" name="Footer Placeholder 5"/>
          <p:cNvSpPr>
            <a:spLocks noGrp="1"/>
          </p:cNvSpPr>
          <p:nvPr>
            <p:ph type="ftr" sz="quarter" idx="11"/>
          </p:nvPr>
        </p:nvSpPr>
        <p:spPr/>
        <p:txBody>
          <a:bodyPr/>
          <a:lstStyle/>
          <a:p>
            <a:endParaRPr lang="bg-BG"/>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60379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6668C-8790-45BE-9252-DF69556B44E1}"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2287961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8618E-315E-4B24-88B4-8082E9D0C504}"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539169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2024E-3B6E-40CC-86DA-2514B21803A0}"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39029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32D998-7D24-41B0-8844-CA241F0D2325}" type="datetime1">
              <a:rPr lang="bg-BG" smtClean="0"/>
              <a:t>30.3.2018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3980943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B4A938-1CEA-4A5B-9598-907B42581F17}" type="datetime1">
              <a:rPr lang="bg-BG" smtClean="0"/>
              <a:t>30.3.2018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195108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B0AFC-C248-434B-81DB-5BC2F0D35BD3}"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426802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AF493-3047-45F8-A1CE-D0546F77D210}"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86201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22DA8-03FE-4249-88E5-12980432F96E}"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114361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E9DF5-BD17-4C4D-93A7-EB61F902DF1D}" type="datetime1">
              <a:rPr lang="bg-BG" smtClean="0"/>
              <a:t>30.3.2018 г.</a:t>
            </a:fld>
            <a:endParaRPr lang="bg-BG"/>
          </a:p>
        </p:txBody>
      </p:sp>
      <p:sp>
        <p:nvSpPr>
          <p:cNvPr id="5" name="Footer Placeholder 4"/>
          <p:cNvSpPr>
            <a:spLocks noGrp="1"/>
          </p:cNvSpPr>
          <p:nvPr>
            <p:ph type="ftr" sz="quarter" idx="11"/>
          </p:nvPr>
        </p:nvSpPr>
        <p:spPr/>
        <p:txBody>
          <a:bodyPr/>
          <a:lstStyle/>
          <a:p>
            <a:endParaRPr lang="bg-BG"/>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122828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298210-91BE-4930-994A-51ACEE37CFA5}" type="datetime1">
              <a:rPr lang="bg-BG" smtClean="0"/>
              <a:t>30.3.2018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347855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49ABA2-3EAC-4E8D-BBBB-6A34249DCB56}" type="datetime1">
              <a:rPr lang="bg-BG" smtClean="0"/>
              <a:t>30.3.2018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28952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0CC778-E2EF-478A-8E75-4427D81ECBA0}" type="datetime1">
              <a:rPr lang="bg-BG" smtClean="0"/>
              <a:t>30.3.2018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374259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5D0CF-E91A-47C9-9454-83B9D6ED5D91}" type="datetime1">
              <a:rPr lang="bg-BG" smtClean="0"/>
              <a:t>30.3.2018 г.</a:t>
            </a:fld>
            <a:endParaRPr lang="bg-BG"/>
          </a:p>
        </p:txBody>
      </p:sp>
      <p:sp>
        <p:nvSpPr>
          <p:cNvPr id="3" name="Footer Placeholder 2"/>
          <p:cNvSpPr>
            <a:spLocks noGrp="1"/>
          </p:cNvSpPr>
          <p:nvPr>
            <p:ph type="ftr" sz="quarter" idx="11"/>
          </p:nvPr>
        </p:nvSpPr>
        <p:spPr/>
        <p:txBody>
          <a:bodyPr/>
          <a:lstStyle/>
          <a:p>
            <a:endParaRPr lang="bg-BG"/>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209854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7688D-A5A1-40D9-973C-72801CE7BE17}" type="datetime1">
              <a:rPr lang="bg-BG" smtClean="0"/>
              <a:t>30.3.2018 г.</a:t>
            </a:fld>
            <a:endParaRPr lang="bg-BG"/>
          </a:p>
        </p:txBody>
      </p:sp>
      <p:sp>
        <p:nvSpPr>
          <p:cNvPr id="6" name="Footer Placeholder 5"/>
          <p:cNvSpPr>
            <a:spLocks noGrp="1"/>
          </p:cNvSpPr>
          <p:nvPr>
            <p:ph type="ftr" sz="quarter" idx="11"/>
          </p:nvPr>
        </p:nvSpPr>
        <p:spPr/>
        <p:txBody>
          <a:bodyPr/>
          <a:lstStyle/>
          <a:p>
            <a:endParaRPr lang="bg-BG"/>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207577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EFE74-59C5-4BF5-A4B9-2A931A13E116}" type="datetime1">
              <a:rPr lang="bg-BG" smtClean="0"/>
              <a:t>30.3.2018 г.</a:t>
            </a:fld>
            <a:endParaRPr lang="bg-BG"/>
          </a:p>
        </p:txBody>
      </p:sp>
      <p:sp>
        <p:nvSpPr>
          <p:cNvPr id="6" name="Footer Placeholder 5"/>
          <p:cNvSpPr>
            <a:spLocks noGrp="1"/>
          </p:cNvSpPr>
          <p:nvPr>
            <p:ph type="ftr" sz="quarter" idx="11"/>
          </p:nvPr>
        </p:nvSpPr>
        <p:spPr/>
        <p:txBody>
          <a:bodyPr/>
          <a:lstStyle/>
          <a:p>
            <a:endParaRPr lang="bg-BG"/>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2EE85F5-F3B1-4B86-B38D-A7A615403D93}" type="slidenum">
              <a:rPr lang="bg-BG" smtClean="0"/>
              <a:pPr/>
              <a:t>‹#›</a:t>
            </a:fld>
            <a:endParaRPr lang="bg-BG"/>
          </a:p>
        </p:txBody>
      </p:sp>
    </p:spTree>
    <p:extLst>
      <p:ext uri="{BB962C8B-B14F-4D97-AF65-F5344CB8AC3E}">
        <p14:creationId xmlns:p14="http://schemas.microsoft.com/office/powerpoint/2010/main" val="218578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bg-BG"/>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A06D54E-B98D-488A-9DEE-B8D3D817D6D6}" type="datetime1">
              <a:rPr lang="bg-BG" smtClean="0"/>
              <a:t>30.3.2018 г.</a:t>
            </a:fld>
            <a:endParaRPr lang="bg-BG"/>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2EE85F5-F3B1-4B86-B38D-A7A615403D93}" type="slidenum">
              <a:rPr lang="bg-BG" smtClean="0"/>
              <a:pPr/>
              <a:t>‹#›</a:t>
            </a:fld>
            <a:endParaRPr lang="bg-BG"/>
          </a:p>
        </p:txBody>
      </p:sp>
    </p:spTree>
    <p:extLst>
      <p:ext uri="{BB962C8B-B14F-4D97-AF65-F5344CB8AC3E}">
        <p14:creationId xmlns:p14="http://schemas.microsoft.com/office/powerpoint/2010/main" val="526884887"/>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3771" y="316979"/>
            <a:ext cx="11226800" cy="2443154"/>
          </a:xfrm>
          <a:noFill/>
          <a:ln w="0">
            <a:noFill/>
          </a:ln>
        </p:spPr>
        <p:style>
          <a:lnRef idx="1">
            <a:schemeClr val="accent6"/>
          </a:lnRef>
          <a:fillRef idx="1001">
            <a:schemeClr val="lt1"/>
          </a:fillRef>
          <a:effectRef idx="1">
            <a:schemeClr val="accent6"/>
          </a:effectRef>
          <a:fontRef idx="minor">
            <a:schemeClr val="dk1"/>
          </a:fontRef>
        </p:style>
        <p:txBody>
          <a:bodyPr>
            <a:normAutofit fontScale="25000" lnSpcReduction="20000"/>
          </a:bodyPr>
          <a:lstStyle/>
          <a:p>
            <a:endParaRPr lang="bg-BG" b="1" dirty="0">
              <a:latin typeface="Times New Roman" panose="02020603050405020304" pitchFamily="18" charset="0"/>
              <a:cs typeface="Times New Roman" panose="02020603050405020304" pitchFamily="18" charset="0"/>
            </a:endParaRPr>
          </a:p>
          <a:p>
            <a:endParaRPr lang="bg-BG"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r>
              <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endParaRPr lang="bg-BG"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bg-BG"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bg-BG"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r>
              <a:rPr lang="en-US" b="1" dirty="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r>
              <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p>
          <a:p>
            <a:r>
              <a:rPr lang="ro-RO"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r>
              <a:rPr lang="ro-RO" sz="4400" b="1" dirty="0" smtClean="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Financed by the Justice Programme of the European Union</a:t>
            </a:r>
            <a:endParaRPr lang="en-US" sz="4400" b="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r>
              <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gg</a:t>
            </a:r>
            <a:endParaRPr lang="en-US" b="1" dirty="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US" sz="6400" b="1" dirty="0" smtClean="0">
                <a:solidFill>
                  <a:schemeClr val="tx1">
                    <a:lumMod val="75000"/>
                    <a:lumOff val="25000"/>
                  </a:schemeClr>
                </a:solidFill>
                <a:effectLst>
                  <a:outerShdw blurRad="50800" dist="38100" algn="l" rotWithShape="0">
                    <a:prstClr val="black">
                      <a:alpha val="40000"/>
                    </a:prstClr>
                  </a:outerShdw>
                </a:effectLst>
                <a:latin typeface="Agency FB" panose="020B0503020202020204" pitchFamily="34" charset="0"/>
                <a:cs typeface="Times New Roman" panose="02020603050405020304" pitchFamily="18" charset="0"/>
              </a:rPr>
              <a:t>       </a:t>
            </a:r>
            <a:r>
              <a:rPr lang="en-US" sz="6400" b="1" dirty="0">
                <a:solidFill>
                  <a:schemeClr val="tx1"/>
                </a:solidFill>
                <a:latin typeface="Agency FB" panose="020B0503020202020204" pitchFamily="34" charset="0"/>
              </a:rPr>
              <a:t>STRENGTHENING LAWYERS LEGAL KNOWLEDGE AND COOPERATION WITH PROSECUTORS AND JUDGES, TO </a:t>
            </a:r>
            <a:r>
              <a:rPr lang="en-US" sz="6400" b="1" dirty="0" smtClean="0">
                <a:solidFill>
                  <a:schemeClr val="tx1"/>
                </a:solidFill>
                <a:latin typeface="Agency FB" panose="020B0503020202020204" pitchFamily="34" charset="0"/>
              </a:rPr>
              <a:t>PROTECT</a:t>
            </a:r>
          </a:p>
          <a:p>
            <a:pPr algn="ctr"/>
            <a:r>
              <a:rPr lang="en-US" sz="6400" b="1" dirty="0" smtClean="0">
                <a:solidFill>
                  <a:schemeClr val="tx1"/>
                </a:solidFill>
                <a:latin typeface="Agency FB" panose="020B0503020202020204" pitchFamily="34" charset="0"/>
              </a:rPr>
              <a:t> </a:t>
            </a:r>
            <a:r>
              <a:rPr lang="en-US" sz="6400" b="1" dirty="0">
                <a:solidFill>
                  <a:schemeClr val="tx1"/>
                </a:solidFill>
                <a:latin typeface="Agency FB" panose="020B0503020202020204" pitchFamily="34" charset="0"/>
              </a:rPr>
              <a:t>VICTIMS OF HUMAN TRAFFICKING RIGHTS IN THE JUDICIAL </a:t>
            </a:r>
            <a:r>
              <a:rPr lang="en-US" sz="6400" b="1" dirty="0" smtClean="0">
                <a:solidFill>
                  <a:schemeClr val="tx1"/>
                </a:solidFill>
                <a:latin typeface="Agency FB" panose="020B0503020202020204" pitchFamily="34" charset="0"/>
              </a:rPr>
              <a:t>PROCEEDINGS</a:t>
            </a:r>
          </a:p>
          <a:p>
            <a:pPr algn="ctr"/>
            <a:r>
              <a:rPr lang="en-US" sz="6400" dirty="0" smtClean="0">
                <a:solidFill>
                  <a:schemeClr val="tx1"/>
                </a:solidFill>
                <a:latin typeface="Agency FB" panose="020B0503020202020204" pitchFamily="34" charset="0"/>
              </a:rPr>
              <a:t>Financed by the Justice </a:t>
            </a:r>
            <a:r>
              <a:rPr lang="en-US" sz="6400" dirty="0" err="1" smtClean="0">
                <a:solidFill>
                  <a:schemeClr val="tx1"/>
                </a:solidFill>
                <a:latin typeface="Agency FB" panose="020B0503020202020204" pitchFamily="34" charset="0"/>
              </a:rPr>
              <a:t>Programme</a:t>
            </a:r>
            <a:r>
              <a:rPr lang="en-US" sz="6400" dirty="0" smtClean="0">
                <a:solidFill>
                  <a:schemeClr val="tx1"/>
                </a:solidFill>
                <a:latin typeface="Agency FB" panose="020B0503020202020204" pitchFamily="34" charset="0"/>
              </a:rPr>
              <a:t> of the European Union</a:t>
            </a:r>
            <a:endParaRPr lang="en-US"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bg-BG" b="1" dirty="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US" sz="11200" b="1" dirty="0" smtClean="0">
                <a:solidFill>
                  <a:schemeClr val="bg1"/>
                </a:solidFill>
                <a:latin typeface="Times New Roman" panose="02020603050405020304" pitchFamily="18" charset="0"/>
                <a:cs typeface="Times New Roman" panose="02020603050405020304" pitchFamily="18" charset="0"/>
              </a:rPr>
              <a:t>THE BULGARIAN LEGISLATIVE FRAMEWORK CONCERNING VICTIMS OF HUMAN TRAFFICKING FOREIGN CITIZENs</a:t>
            </a:r>
          </a:p>
          <a:p>
            <a:pPr algn="ctr"/>
            <a:r>
              <a:rPr lang="en-US" sz="4400" b="1" dirty="0">
                <a:solidFill>
                  <a:schemeClr val="bg1"/>
                </a:solidFill>
              </a:rPr>
              <a:t>This publication has been produced with the financial support of the Justice </a:t>
            </a:r>
            <a:r>
              <a:rPr lang="en-US" sz="4400" b="1" dirty="0" err="1">
                <a:solidFill>
                  <a:schemeClr val="bg1"/>
                </a:solidFill>
              </a:rPr>
              <a:t>Programme</a:t>
            </a:r>
            <a:r>
              <a:rPr lang="en-US" sz="4400" b="1" dirty="0">
                <a:solidFill>
                  <a:schemeClr val="bg1"/>
                </a:solidFill>
              </a:rPr>
              <a:t> of the European Union. The contents of this publication are the sole responsibility of the author and can in no way be taken to reflect the views of the European Commission</a:t>
            </a:r>
            <a:endParaRPr lang="en-US" sz="4400" dirty="0">
              <a:solidFill>
                <a:schemeClr val="bg1"/>
              </a:solidFill>
            </a:endParaRPr>
          </a:p>
          <a:p>
            <a:pPr algn="ctr"/>
            <a:endParaRPr lang="en-US" sz="12800" b="1" dirty="0" smtClean="0">
              <a:solidFill>
                <a:schemeClr val="bg1"/>
              </a:solidFill>
              <a:latin typeface="Times New Roman" panose="02020603050405020304" pitchFamily="18" charset="0"/>
              <a:cs typeface="Times New Roman" panose="02020603050405020304" pitchFamily="18" charset="0"/>
            </a:endParaRPr>
          </a:p>
          <a:p>
            <a:pPr algn="l"/>
            <a:endParaRPr lang="en-US" sz="5100" b="1"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bg-BG"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bg-BG" dirty="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endParaRPr lang="bg-BG"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a:p>
            <a:r>
              <a:rPr lang="bg-BG"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t>
            </a:r>
          </a:p>
          <a:p>
            <a:endParaRPr lang="bg-BG" dirty="0" smtClean="0">
              <a:solidFill>
                <a:schemeClr val="tx1">
                  <a:lumMod val="75000"/>
                  <a:lumOff val="2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89556" y="5123145"/>
            <a:ext cx="184731" cy="369332"/>
          </a:xfrm>
          <a:prstGeom prst="rect">
            <a:avLst/>
          </a:prstGeom>
          <a:noFill/>
        </p:spPr>
        <p:txBody>
          <a:bodyPr wrap="none" rtlCol="0">
            <a:spAutoFit/>
          </a:bodyPr>
          <a:lstStyle/>
          <a:p>
            <a:endParaRPr lang="en-US" dirty="0"/>
          </a:p>
        </p:txBody>
      </p:sp>
      <p:sp>
        <p:nvSpPr>
          <p:cNvPr id="7" name="TextBox 6"/>
          <p:cNvSpPr txBox="1"/>
          <p:nvPr/>
        </p:nvSpPr>
        <p:spPr>
          <a:xfrm>
            <a:off x="989556" y="5307811"/>
            <a:ext cx="10633136" cy="769441"/>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VLADIMIR NIKOLOV</a:t>
            </a:r>
            <a:r>
              <a:rPr lang="bg-BG" sz="20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Prosecutor</a:t>
            </a:r>
            <a:endParaRPr lang="bg-BG" sz="2000" b="1" dirty="0" smtClean="0">
              <a:solidFill>
                <a:schemeClr val="bg1"/>
              </a:solidFill>
              <a:latin typeface="Times New Roman" pitchFamily="18" charset="0"/>
              <a:cs typeface="Times New Roman" pitchFamily="18" charset="0"/>
            </a:endParaRPr>
          </a:p>
          <a:p>
            <a:r>
              <a:rPr lang="en-US" sz="2000" b="1" dirty="0" smtClean="0">
                <a:solidFill>
                  <a:schemeClr val="bg1"/>
                </a:solidFill>
                <a:latin typeface="Times New Roman" pitchFamily="18" charset="0"/>
                <a:cs typeface="Times New Roman" pitchFamily="18" charset="0"/>
              </a:rPr>
              <a:t>                                                                          Training Bucharest, Romania, 10-12 May 2017</a:t>
            </a: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a:t>
            </a:fld>
            <a:endParaRPr lang="bg-BG"/>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367" y="694796"/>
            <a:ext cx="2097087" cy="191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Картина 4" descr="https://europa.eu/european-union/sites/europaeu/files/docs/body/flag_yellow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49" y="836613"/>
            <a:ext cx="1320800" cy="96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170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ctr">
              <a:spcBef>
                <a:spcPts val="0"/>
              </a:spcBef>
              <a:buNone/>
            </a:pPr>
            <a:endParaRPr lang="en-US" sz="2800" b="1"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STATUTE OF SPECIAL PROTECTION</a:t>
            </a: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a:ea typeface="Times New Roman"/>
                <a:cs typeface="Times New Roman"/>
              </a:rPr>
              <a:t>Individuals who have become victims of trafficking in human beings and have declared their willingness to collaborate for disclosure of the trafficking perpetrators </a:t>
            </a:r>
            <a:r>
              <a:rPr lang="en-US" sz="2800" dirty="0">
                <a:latin typeface="Times New Roman"/>
                <a:ea typeface="Times New Roman"/>
                <a:cs typeface="Times New Roman"/>
              </a:rPr>
              <a:t>shall be granted </a:t>
            </a:r>
            <a:r>
              <a:rPr lang="en-US" sz="2800" b="1" dirty="0">
                <a:latin typeface="Times New Roman"/>
                <a:ea typeface="Times New Roman"/>
                <a:cs typeface="Times New Roman"/>
              </a:rPr>
              <a:t>special protection statute </a:t>
            </a:r>
            <a:r>
              <a:rPr lang="en-US" sz="2800" dirty="0">
                <a:latin typeface="Times New Roman"/>
                <a:ea typeface="Times New Roman"/>
                <a:cs typeface="Times New Roman"/>
              </a:rPr>
              <a:t>for the term of the criminal proceedings, </a:t>
            </a:r>
            <a:r>
              <a:rPr lang="en-US" sz="2800" dirty="0" smtClean="0">
                <a:latin typeface="Times New Roman"/>
                <a:ea typeface="Times New Roman"/>
                <a:cs typeface="Times New Roman"/>
              </a:rPr>
              <a:t>including:</a:t>
            </a:r>
          </a:p>
          <a:p>
            <a:pPr marL="0" indent="0" algn="just">
              <a:spcBef>
                <a:spcPts val="0"/>
              </a:spcBef>
              <a:buNone/>
            </a:pPr>
            <a:r>
              <a:rPr lang="en-US" sz="2800" b="1" dirty="0" smtClean="0">
                <a:latin typeface="Times New Roman"/>
                <a:cs typeface="Times New Roman"/>
              </a:rPr>
              <a:t>	</a:t>
            </a:r>
            <a:r>
              <a:rPr lang="en-US" sz="2800" dirty="0" smtClean="0">
                <a:latin typeface="Times New Roman"/>
                <a:cs typeface="Times New Roman"/>
              </a:rPr>
              <a:t>1.</a:t>
            </a:r>
            <a:r>
              <a:rPr lang="en-US" sz="2800" b="1" dirty="0" smtClean="0">
                <a:latin typeface="Times New Roman"/>
                <a:cs typeface="Times New Roman"/>
              </a:rPr>
              <a:t> </a:t>
            </a:r>
            <a:r>
              <a:rPr lang="en-US" sz="2800" b="1" dirty="0" smtClean="0">
                <a:latin typeface="Times New Roman"/>
                <a:ea typeface="Times New Roman"/>
                <a:cs typeface="Times New Roman"/>
              </a:rPr>
              <a:t>Provision </a:t>
            </a:r>
            <a:r>
              <a:rPr lang="en-US" sz="2800" b="1" dirty="0">
                <a:latin typeface="Times New Roman"/>
                <a:ea typeface="Times New Roman"/>
                <a:cs typeface="Times New Roman"/>
              </a:rPr>
              <a:t>of a permission to foreign nationals for long-term stay in the </a:t>
            </a:r>
            <a:r>
              <a:rPr lang="en-US" sz="2800" b="1" dirty="0" smtClean="0">
                <a:latin typeface="Times New Roman"/>
                <a:ea typeface="Times New Roman"/>
                <a:cs typeface="Times New Roman"/>
              </a:rPr>
              <a:t>country;</a:t>
            </a:r>
          </a:p>
          <a:p>
            <a:pPr marL="0" indent="0" algn="just">
              <a:spcBef>
                <a:spcPts val="0"/>
              </a:spcBef>
              <a:buNone/>
            </a:pPr>
            <a:r>
              <a:rPr lang="en-US" sz="2800" b="1" dirty="0">
                <a:latin typeface="Times New Roman"/>
                <a:cs typeface="Times New Roman"/>
              </a:rPr>
              <a:t>	</a:t>
            </a:r>
            <a:r>
              <a:rPr lang="en-US" sz="2800" dirty="0" smtClean="0">
                <a:latin typeface="Times New Roman"/>
                <a:cs typeface="Times New Roman"/>
              </a:rPr>
              <a:t>2. </a:t>
            </a:r>
            <a:r>
              <a:rPr lang="en-US" sz="2800" dirty="0">
                <a:latin typeface="Times New Roman"/>
                <a:ea typeface="Times New Roman"/>
                <a:cs typeface="Times New Roman"/>
              </a:rPr>
              <a:t>Extension of the accommodation period in the </a:t>
            </a:r>
            <a:r>
              <a:rPr lang="en-US" sz="2800" dirty="0" smtClean="0">
                <a:latin typeface="Times New Roman"/>
                <a:ea typeface="Times New Roman"/>
                <a:cs typeface="Times New Roman"/>
              </a:rPr>
              <a:t>shelters </a:t>
            </a:r>
            <a:r>
              <a:rPr lang="en-US" sz="2800" b="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Article </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25 </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of the </a:t>
            </a:r>
            <a:r>
              <a:rPr lang="en-US" sz="2800" i="1" dirty="0" smtClean="0">
                <a:solidFill>
                  <a:prstClr val="black">
                    <a:lumMod val="75000"/>
                    <a:lumOff val="25000"/>
                  </a:prstClr>
                </a:solidFill>
                <a:latin typeface="Times New Roman"/>
                <a:ea typeface="Times New Roman"/>
                <a:cs typeface="Times New Roman"/>
              </a:rPr>
              <a:t>Combating Trafficking in Human Beings Act</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t>
            </a:r>
            <a:r>
              <a:rPr lang="en-US" sz="2800" dirty="0" smtClean="0">
                <a:latin typeface="Times New Roman"/>
                <a:ea typeface="Times New Roman"/>
                <a:cs typeface="Times New Roman"/>
              </a:rPr>
              <a:t>.</a:t>
            </a:r>
            <a:endParaRPr lang="en-US" sz="2800" b="1" dirty="0" smtClean="0">
              <a:latin typeface="Times New Roman" panose="02020603050405020304" pitchFamily="18" charset="0"/>
              <a:cs typeface="Times New Roman" panose="02020603050405020304" pitchFamily="18" charset="0"/>
            </a:endParaRPr>
          </a:p>
          <a:p>
            <a:pPr marL="0" lvl="0" indent="0" algn="just">
              <a:lnSpc>
                <a:spcPts val="1285"/>
              </a:lnSpc>
              <a:buNone/>
              <a:tabLst>
                <a:tab pos="567055" algn="l"/>
              </a:tabLst>
            </a:pPr>
            <a:r>
              <a:rPr lang="en-US" sz="3800" b="1" dirty="0">
                <a:latin typeface="Times New Roman" panose="02020603050405020304" pitchFamily="18" charset="0"/>
                <a:cs typeface="Times New Roman" panose="02020603050405020304" pitchFamily="18" charset="0"/>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10</a:t>
            </a:fld>
            <a:endParaRPr lang="bg-BG" dirty="0"/>
          </a:p>
        </p:txBody>
      </p:sp>
    </p:spTree>
    <p:extLst>
      <p:ext uri="{BB962C8B-B14F-4D97-AF65-F5344CB8AC3E}">
        <p14:creationId xmlns:p14="http://schemas.microsoft.com/office/powerpoint/2010/main" val="3006468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250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29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2900" b="1" dirty="0">
              <a:solidFill>
                <a:schemeClr val="bg1"/>
              </a:solidFill>
              <a:latin typeface="Times New Roman" pitchFamily="18" charset="0"/>
              <a:cs typeface="Times New Roman" pitchFamily="18" charset="0"/>
            </a:endParaRPr>
          </a:p>
          <a:p>
            <a:pPr marL="457200" lvl="1" indent="-457200" algn="ctr">
              <a:spcBef>
                <a:spcPts val="0"/>
              </a:spcBef>
              <a:buNone/>
            </a:pPr>
            <a:endParaRPr lang="en-US" sz="29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29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5000" b="1" dirty="0" smtClean="0">
                <a:solidFill>
                  <a:schemeClr val="bg1"/>
                </a:solidFill>
                <a:latin typeface="Times New Roman" pitchFamily="18" charset="0"/>
                <a:cs typeface="Times New Roman" pitchFamily="18" charset="0"/>
              </a:rPr>
              <a:t> </a:t>
            </a:r>
            <a:r>
              <a:rPr lang="en-US" sz="8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BULGARIA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5000" b="1" dirty="0">
                <a:latin typeface="Times New Roman" panose="02020603050405020304" pitchFamily="18" charset="0"/>
                <a:cs typeface="Times New Roman" panose="02020603050405020304" pitchFamily="18" charset="0"/>
              </a:rPr>
              <a:t>	</a:t>
            </a:r>
            <a:endParaRPr lang="en-US" sz="5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900" b="1" dirty="0" smtClean="0">
                <a:latin typeface="Times New Roman" panose="02020603050405020304" pitchFamily="18" charset="0"/>
                <a:cs typeface="Times New Roman" panose="02020603050405020304" pitchFamily="18" charset="0"/>
              </a:rPr>
              <a:t>	</a:t>
            </a:r>
          </a:p>
          <a:p>
            <a:pPr marL="0" indent="0" algn="ctr">
              <a:spcBef>
                <a:spcPts val="0"/>
              </a:spcBef>
              <a:buNone/>
            </a:pPr>
            <a:endParaRPr lang="en-US" sz="2800" b="1"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indent="0" algn="just">
              <a:buNone/>
            </a:pPr>
            <a:endParaRPr lang="en-US" sz="3600" b="1" dirty="0">
              <a:latin typeface="Times New Roman" panose="02020603050405020304" pitchFamily="18" charset="0"/>
              <a:cs typeface="Times New Roman" panose="02020603050405020304" pitchFamily="18" charset="0"/>
            </a:endParaRPr>
          </a:p>
          <a:p>
            <a:pPr indent="0" algn="just">
              <a:buNone/>
            </a:pPr>
            <a:r>
              <a:rPr lang="en-US" sz="3600" b="1" dirty="0" smtClean="0">
                <a:latin typeface="Times New Roman" panose="02020603050405020304" pitchFamily="18" charset="0"/>
                <a:ea typeface="Times New Roman"/>
                <a:cs typeface="Times New Roman" panose="02020603050405020304" pitchFamily="18" charset="0"/>
              </a:rPr>
              <a:t>		</a:t>
            </a:r>
          </a:p>
          <a:p>
            <a:pPr indent="0" algn="just">
              <a:buNone/>
            </a:pPr>
            <a:endParaRPr lang="en-US" sz="3600" b="1" dirty="0">
              <a:latin typeface="Times New Roman" panose="02020603050405020304" pitchFamily="18" charset="0"/>
              <a:ea typeface="Times New Roman"/>
              <a:cs typeface="Times New Roman" panose="02020603050405020304" pitchFamily="18" charset="0"/>
            </a:endParaRPr>
          </a:p>
          <a:p>
            <a:pPr indent="0" algn="just">
              <a:buNone/>
            </a:pPr>
            <a:r>
              <a:rPr lang="en-US" sz="3600" b="1" dirty="0" smtClean="0">
                <a:latin typeface="Times New Roman" panose="02020603050405020304" pitchFamily="18" charset="0"/>
                <a:ea typeface="Times New Roman"/>
                <a:cs typeface="Times New Roman" panose="02020603050405020304" pitchFamily="18" charset="0"/>
              </a:rPr>
              <a:t>		</a:t>
            </a:r>
          </a:p>
          <a:p>
            <a:pPr indent="0" algn="just">
              <a:buNone/>
            </a:pPr>
            <a:endParaRPr lang="en-US" sz="3600" b="1" dirty="0">
              <a:latin typeface="Times New Roman" panose="02020603050405020304" pitchFamily="18" charset="0"/>
              <a:ea typeface="Times New Roman"/>
              <a:cs typeface="Times New Roman" panose="02020603050405020304" pitchFamily="18" charset="0"/>
            </a:endParaRPr>
          </a:p>
          <a:p>
            <a:pPr indent="0" algn="just">
              <a:buNone/>
            </a:pPr>
            <a:endParaRPr lang="en-US" sz="3600" b="1" dirty="0" smtClean="0">
              <a:latin typeface="Times New Roman" panose="02020603050405020304" pitchFamily="18" charset="0"/>
              <a:ea typeface="Times New Roman"/>
              <a:cs typeface="Times New Roman" panose="02020603050405020304" pitchFamily="18" charset="0"/>
            </a:endParaRPr>
          </a:p>
          <a:p>
            <a:pPr indent="0" algn="just">
              <a:buNone/>
            </a:pPr>
            <a:r>
              <a:rPr lang="en-US" sz="9600" dirty="0" smtClean="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The</a:t>
            </a:r>
            <a:r>
              <a:rPr lang="bg-BG" sz="9600" dirty="0" smtClean="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permit</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for</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continuous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stay</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shall</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be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issued</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by</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order</a:t>
            </a:r>
            <a:r>
              <a:rPr lang="bg-BG" sz="9600" dirty="0">
                <a:latin typeface="Times New Roman" panose="02020603050405020304" pitchFamily="18" charset="0"/>
                <a:ea typeface="Times New Roman"/>
                <a:cs typeface="Times New Roman" panose="02020603050405020304" pitchFamily="18" charset="0"/>
              </a:rPr>
              <a:t> of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Foreigners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in</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Republic of </a:t>
            </a:r>
            <a:r>
              <a:rPr lang="bg-BG" sz="9600" dirty="0" err="1">
                <a:latin typeface="Times New Roman" panose="02020603050405020304" pitchFamily="18" charset="0"/>
                <a:ea typeface="Times New Roman"/>
                <a:cs typeface="Times New Roman" panose="02020603050405020304" pitchFamily="18" charset="0"/>
              </a:rPr>
              <a:t>Bulgaria</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Act</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by</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respective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offices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for</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administrative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control</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at</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Ministry</a:t>
            </a:r>
            <a:r>
              <a:rPr lang="bg-BG" sz="9600" dirty="0">
                <a:latin typeface="Times New Roman" panose="02020603050405020304" pitchFamily="18" charset="0"/>
                <a:ea typeface="Times New Roman"/>
                <a:cs typeface="Times New Roman" panose="02020603050405020304" pitchFamily="18" charset="0"/>
              </a:rPr>
              <a:t> of </a:t>
            </a:r>
            <a:r>
              <a:rPr lang="bg-BG" sz="9600" dirty="0" err="1" smtClean="0">
                <a:latin typeface="Times New Roman" panose="02020603050405020304" pitchFamily="18" charset="0"/>
                <a:ea typeface="Times New Roman"/>
                <a:cs typeface="Times New Roman" panose="02020603050405020304" pitchFamily="18" charset="0"/>
              </a:rPr>
              <a:t>Interior</a:t>
            </a:r>
            <a:r>
              <a:rPr lang="en-US" sz="9600" dirty="0" smtClean="0">
                <a:latin typeface="Times New Roman" panose="02020603050405020304" pitchFamily="18" charset="0"/>
                <a:ea typeface="Times New Roman"/>
                <a:cs typeface="Times New Roman" panose="02020603050405020304" pitchFamily="18" charset="0"/>
              </a:rPr>
              <a:t>.</a:t>
            </a:r>
          </a:p>
          <a:p>
            <a:pPr indent="0" algn="just">
              <a:buNone/>
            </a:pPr>
            <a:endParaRPr lang="en-US" sz="9600" dirty="0" smtClean="0">
              <a:latin typeface="Times New Roman" panose="02020603050405020304" pitchFamily="18" charset="0"/>
              <a:ea typeface="Times New Roman"/>
              <a:cs typeface="Times New Roman" panose="02020603050405020304" pitchFamily="18" charset="0"/>
            </a:endParaRPr>
          </a:p>
          <a:p>
            <a:pPr indent="0" algn="just">
              <a:buNone/>
            </a:pPr>
            <a:r>
              <a:rPr lang="en-US" sz="9600" dirty="0">
                <a:latin typeface="Times New Roman" panose="02020603050405020304" pitchFamily="18" charset="0"/>
                <a:ea typeface="Times New Roman"/>
                <a:cs typeface="Times New Roman" panose="02020603050405020304" pitchFamily="18" charset="0"/>
              </a:rPr>
              <a:t>	</a:t>
            </a:r>
            <a:r>
              <a:rPr lang="en-US" sz="9600" dirty="0" smtClean="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For</a:t>
            </a:r>
            <a:r>
              <a:rPr lang="bg-BG" sz="9600" dirty="0" smtClean="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term</a:t>
            </a:r>
            <a:r>
              <a:rPr lang="bg-BG" sz="9600" dirty="0">
                <a:latin typeface="Times New Roman" panose="02020603050405020304" pitchFamily="18" charset="0"/>
                <a:ea typeface="Times New Roman"/>
                <a:cs typeface="Times New Roman" panose="02020603050405020304" pitchFamily="18" charset="0"/>
              </a:rPr>
              <a:t> of </a:t>
            </a:r>
            <a:r>
              <a:rPr lang="bg-BG" sz="9600" dirty="0" err="1">
                <a:latin typeface="Times New Roman" panose="02020603050405020304" pitchFamily="18" charset="0"/>
                <a:ea typeface="Times New Roman"/>
                <a:cs typeface="Times New Roman" panose="02020603050405020304" pitchFamily="18" charset="0"/>
              </a:rPr>
              <a:t>their</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stay</a:t>
            </a:r>
            <a:r>
              <a:rPr lang="bg-BG" sz="9600" dirty="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the</a:t>
            </a:r>
            <a:r>
              <a:rPr lang="bg-BG" sz="9600" dirty="0" smtClean="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persons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having</a:t>
            </a:r>
            <a:r>
              <a:rPr lang="bg-BG" sz="9600" dirty="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obtained</a:t>
            </a:r>
            <a:r>
              <a:rPr lang="en-US" sz="9600" dirty="0" smtClean="0">
                <a:latin typeface="Times New Roman" panose="02020603050405020304" pitchFamily="18" charset="0"/>
                <a:ea typeface="Times New Roman"/>
                <a:cs typeface="Times New Roman" panose="02020603050405020304" pitchFamily="18" charset="0"/>
              </a:rPr>
              <a:t> permission for a long-term stay in the country</a:t>
            </a:r>
            <a:r>
              <a:rPr lang="bg-BG" sz="9600" dirty="0" smtClean="0">
                <a:latin typeface="Times New Roman" panose="02020603050405020304" pitchFamily="18" charset="0"/>
                <a:ea typeface="Times New Roman"/>
                <a:cs typeface="Times New Roman" panose="02020603050405020304" pitchFamily="18" charset="0"/>
              </a:rPr>
              <a:t> </a:t>
            </a:r>
            <a:r>
              <a:rPr lang="en-US" sz="9600" dirty="0">
                <a:latin typeface="Times New Roman" panose="02020603050405020304" pitchFamily="18" charset="0"/>
                <a:ea typeface="Times New Roman"/>
                <a:cs typeface="Times New Roman" panose="02020603050405020304" pitchFamily="18" charset="0"/>
              </a:rPr>
              <a:t>s</a:t>
            </a:r>
            <a:r>
              <a:rPr lang="bg-BG" sz="9600" dirty="0" err="1" smtClean="0">
                <a:latin typeface="Times New Roman" panose="02020603050405020304" pitchFamily="18" charset="0"/>
                <a:ea typeface="Times New Roman"/>
                <a:cs typeface="Times New Roman" panose="02020603050405020304" pitchFamily="18" charset="0"/>
              </a:rPr>
              <a:t>hall</a:t>
            </a:r>
            <a:r>
              <a:rPr lang="bg-BG" sz="9600" dirty="0" smtClean="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exercise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rights</a:t>
            </a:r>
            <a:r>
              <a:rPr lang="bg-BG" sz="9600" dirty="0">
                <a:latin typeface="Times New Roman" panose="02020603050405020304" pitchFamily="18" charset="0"/>
                <a:ea typeface="Times New Roman"/>
                <a:cs typeface="Times New Roman" panose="02020603050405020304" pitchFamily="18" charset="0"/>
              </a:rPr>
              <a:t> of </a:t>
            </a:r>
            <a:r>
              <a:rPr lang="bg-BG" sz="9600" dirty="0" err="1">
                <a:latin typeface="Times New Roman" panose="02020603050405020304" pitchFamily="18" charset="0"/>
                <a:ea typeface="Times New Roman"/>
                <a:cs typeface="Times New Roman" panose="02020603050405020304" pitchFamily="18" charset="0"/>
              </a:rPr>
              <a:t>permanently</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staying</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in</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meaning</a:t>
            </a:r>
            <a:r>
              <a:rPr lang="bg-BG" sz="9600" dirty="0">
                <a:latin typeface="Times New Roman" panose="02020603050405020304" pitchFamily="18" charset="0"/>
                <a:ea typeface="Times New Roman"/>
                <a:cs typeface="Times New Roman" panose="02020603050405020304" pitchFamily="18" charset="0"/>
              </a:rPr>
              <a:t> of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Foreigners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in</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a:t>
            </a:r>
            <a:r>
              <a:rPr lang="bg-BG" sz="9600" dirty="0">
                <a:latin typeface="Times New Roman" panose="02020603050405020304" pitchFamily="18" charset="0"/>
                <a:ea typeface="Times New Roman"/>
                <a:cs typeface="Times New Roman" panose="02020603050405020304" pitchFamily="18" charset="0"/>
              </a:rPr>
              <a:t> Republic of </a:t>
            </a:r>
            <a:r>
              <a:rPr lang="bg-BG" sz="9600" dirty="0" err="1">
                <a:latin typeface="Times New Roman" panose="02020603050405020304" pitchFamily="18" charset="0"/>
                <a:ea typeface="Times New Roman"/>
                <a:cs typeface="Times New Roman" panose="02020603050405020304" pitchFamily="18" charset="0"/>
              </a:rPr>
              <a:t>Bulgaria</a:t>
            </a:r>
            <a:r>
              <a:rPr lang="bg-BG" sz="9600" dirty="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Act</a:t>
            </a:r>
            <a:r>
              <a:rPr lang="bg-BG" sz="9600" dirty="0" smtClean="0">
                <a:latin typeface="Times New Roman" panose="02020603050405020304" pitchFamily="18" charset="0"/>
                <a:ea typeface="Times New Roman"/>
                <a:cs typeface="Times New Roman" panose="02020603050405020304" pitchFamily="18" charset="0"/>
              </a:rPr>
              <a:t>.</a:t>
            </a:r>
            <a:endParaRPr lang="en-US" sz="9600" dirty="0" smtClean="0">
              <a:latin typeface="Times New Roman" panose="02020603050405020304" pitchFamily="18" charset="0"/>
              <a:ea typeface="Times New Roman"/>
              <a:cs typeface="Times New Roman" panose="02020603050405020304" pitchFamily="18" charset="0"/>
            </a:endParaRPr>
          </a:p>
          <a:p>
            <a:pPr indent="0" algn="just">
              <a:buNone/>
            </a:pPr>
            <a:endParaRPr lang="bg-BG" sz="9600" dirty="0">
              <a:latin typeface="Times New Roman" panose="02020603050405020304" pitchFamily="18" charset="0"/>
              <a:ea typeface="Times New Roman"/>
              <a:cs typeface="Times New Roman" panose="02020603050405020304" pitchFamily="18" charset="0"/>
            </a:endParaRPr>
          </a:p>
          <a:p>
            <a:pPr indent="0" algn="just">
              <a:buNone/>
            </a:pPr>
            <a:r>
              <a:rPr lang="en-US" sz="9600" dirty="0">
                <a:latin typeface="Times New Roman" panose="02020603050405020304" pitchFamily="18" charset="0"/>
                <a:ea typeface="Times New Roman"/>
                <a:cs typeface="Times New Roman" panose="02020603050405020304" pitchFamily="18" charset="0"/>
              </a:rPr>
              <a:t>	</a:t>
            </a:r>
            <a:r>
              <a:rPr lang="en-US" sz="9600" dirty="0" smtClean="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Permit</a:t>
            </a:r>
            <a:r>
              <a:rPr lang="bg-BG" sz="9600" dirty="0" smtClean="0">
                <a:latin typeface="Times New Roman" panose="02020603050405020304" pitchFamily="18" charset="0"/>
                <a:ea typeface="Times New Roman"/>
                <a:cs typeface="Times New Roman" panose="02020603050405020304" pitchFamily="18" charset="0"/>
              </a:rPr>
              <a:t> </a:t>
            </a:r>
            <a:r>
              <a:rPr lang="bg-BG" sz="9600" dirty="0" err="1" smtClean="0">
                <a:latin typeface="Times New Roman" panose="02020603050405020304" pitchFamily="18" charset="0"/>
                <a:ea typeface="Times New Roman"/>
                <a:cs typeface="Times New Roman" panose="02020603050405020304" pitchFamily="18" charset="0"/>
              </a:rPr>
              <a:t>shall</a:t>
            </a:r>
            <a:r>
              <a:rPr lang="bg-BG" sz="9600" dirty="0" smtClean="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not</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be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issued</a:t>
            </a:r>
            <a:r>
              <a:rPr lang="bg-BG" sz="9600" dirty="0">
                <a:latin typeface="Times New Roman" panose="02020603050405020304" pitchFamily="18" charset="0"/>
                <a:ea typeface="Times New Roman"/>
                <a:cs typeface="Times New Roman" panose="02020603050405020304" pitchFamily="18" charset="0"/>
              </a:rPr>
              <a:t> to </a:t>
            </a:r>
            <a:r>
              <a:rPr lang="bg-BG" sz="9600" dirty="0" err="1">
                <a:latin typeface="Times New Roman" panose="02020603050405020304" pitchFamily="18" charset="0"/>
                <a:ea typeface="Times New Roman"/>
                <a:cs typeface="Times New Roman" panose="02020603050405020304" pitchFamily="18" charset="0"/>
              </a:rPr>
              <a:t>persons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who</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do</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not</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possess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identification</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documents</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and</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refuse</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collaboration</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for</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establishing</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their</a:t>
            </a:r>
            <a:r>
              <a:rPr lang="bg-BG" sz="9600" dirty="0">
                <a:latin typeface="Times New Roman" panose="02020603050405020304" pitchFamily="18" charset="0"/>
                <a:ea typeface="Times New Roman"/>
                <a:cs typeface="Times New Roman" panose="02020603050405020304" pitchFamily="18" charset="0"/>
              </a:rPr>
              <a:t> </a:t>
            </a:r>
            <a:r>
              <a:rPr lang="bg-BG" sz="9600" dirty="0" err="1">
                <a:latin typeface="Times New Roman" panose="02020603050405020304" pitchFamily="18" charset="0"/>
                <a:ea typeface="Times New Roman"/>
                <a:cs typeface="Times New Roman" panose="02020603050405020304" pitchFamily="18" charset="0"/>
              </a:rPr>
              <a:t>identity</a:t>
            </a:r>
            <a:r>
              <a:rPr lang="bg-BG" sz="9600" dirty="0" smtClean="0">
                <a:latin typeface="Times New Roman" panose="02020603050405020304" pitchFamily="18" charset="0"/>
                <a:ea typeface="Times New Roman"/>
                <a:cs typeface="Times New Roman" panose="02020603050405020304" pitchFamily="18" charset="0"/>
              </a:rPr>
              <a:t>.</a:t>
            </a:r>
            <a:r>
              <a:rPr lang="bg-BG" sz="9600" dirty="0">
                <a:latin typeface="Times New Roman" panose="02020603050405020304" pitchFamily="18" charset="0"/>
                <a:ea typeface="Times New Roman"/>
                <a:cs typeface="Times New Roman" panose="02020603050405020304" pitchFamily="18" charset="0"/>
              </a:rPr>
              <a:t> </a:t>
            </a:r>
          </a:p>
          <a:p>
            <a:pPr marL="0" indent="0" algn="just">
              <a:spcBef>
                <a:spcPts val="0"/>
              </a:spcBef>
              <a:buNone/>
            </a:pPr>
            <a:endParaRPr lang="en-US" sz="8600" b="1" dirty="0" smtClean="0">
              <a:latin typeface="Times New Roman" panose="02020603050405020304" pitchFamily="18" charset="0"/>
              <a:cs typeface="Times New Roman" panose="02020603050405020304" pitchFamily="18" charset="0"/>
            </a:endParaRPr>
          </a:p>
          <a:p>
            <a:pPr marL="0" lvl="0" indent="0" algn="just">
              <a:lnSpc>
                <a:spcPts val="1285"/>
              </a:lnSpc>
              <a:buNone/>
              <a:tabLst>
                <a:tab pos="567055" algn="l"/>
              </a:tabLst>
            </a:pPr>
            <a:r>
              <a:rPr lang="en-US" sz="8600" b="1" dirty="0">
                <a:latin typeface="Times New Roman" panose="02020603050405020304" pitchFamily="18" charset="0"/>
                <a:cs typeface="Times New Roman" panose="02020603050405020304" pitchFamily="18" charset="0"/>
              </a:rPr>
              <a:t>	</a:t>
            </a:r>
            <a:r>
              <a:rPr lang="bg-BG" sz="8600" b="1" dirty="0">
                <a:latin typeface="Times New Roman" panose="02020603050405020304" pitchFamily="18" charset="0"/>
                <a:cs typeface="Times New Roman" panose="02020603050405020304" pitchFamily="18" charset="0"/>
              </a:rPr>
              <a:t>	</a:t>
            </a:r>
            <a:endParaRPr lang="en-US" sz="86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86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86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11</a:t>
            </a:fld>
            <a:endParaRPr lang="bg-BG" dirty="0"/>
          </a:p>
        </p:txBody>
      </p:sp>
    </p:spTree>
    <p:extLst>
      <p:ext uri="{BB962C8B-B14F-4D97-AF65-F5344CB8AC3E}">
        <p14:creationId xmlns:p14="http://schemas.microsoft.com/office/powerpoint/2010/main" val="233625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ctr">
              <a:spcBef>
                <a:spcPts val="0"/>
              </a:spcBef>
              <a:buNone/>
            </a:pPr>
            <a:endParaRPr lang="en-US" sz="2800" b="1"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According to </a:t>
            </a:r>
            <a:r>
              <a:rPr lang="en-US" sz="2800" i="1" dirty="0" smtClean="0">
                <a:latin typeface="Times New Roman" panose="02020603050405020304" pitchFamily="18" charset="0"/>
                <a:cs typeface="Times New Roman" panose="02020603050405020304" pitchFamily="18" charset="0"/>
              </a:rPr>
              <a:t>Article 24 of the </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Foreigners in the Republic of Bulgaria Act </a:t>
            </a:r>
            <a:r>
              <a:rPr lang="en-US" sz="2800" b="1" dirty="0" smtClean="0">
                <a:latin typeface="Times New Roman" panose="02020603050405020304" pitchFamily="18" charset="0"/>
                <a:ea typeface="Times New Roman"/>
                <a:cs typeface="Times New Roman" panose="02020603050405020304" pitchFamily="18" charset="0"/>
              </a:rPr>
              <a:t>a</a:t>
            </a:r>
            <a:r>
              <a:rPr lang="bg-BG" sz="2800" b="1" dirty="0" smtClean="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long-term</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residence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permit</a:t>
            </a:r>
            <a:r>
              <a:rPr lang="bg-BG" sz="2800" dirty="0">
                <a:latin typeface="Times New Roman" panose="02020603050405020304" pitchFamily="18" charset="0"/>
                <a:ea typeface="Times New Roman"/>
                <a:cs typeface="Times New Roman" panose="02020603050405020304" pitchFamily="18" charset="0"/>
              </a:rPr>
              <a:t> </a:t>
            </a:r>
            <a:r>
              <a:rPr lang="en-US" sz="2800" dirty="0" smtClean="0">
                <a:latin typeface="Times New Roman" panose="02020603050405020304" pitchFamily="18" charset="0"/>
                <a:ea typeface="Times New Roman"/>
                <a:cs typeface="Times New Roman" panose="02020603050405020304" pitchFamily="18" charset="0"/>
              </a:rPr>
              <a:t>in Bulgaria </a:t>
            </a:r>
            <a:r>
              <a:rPr lang="bg-BG" sz="2800" dirty="0" err="1" smtClean="0">
                <a:latin typeface="Times New Roman" panose="02020603050405020304" pitchFamily="18" charset="0"/>
                <a:ea typeface="Times New Roman"/>
                <a:cs typeface="Times New Roman" panose="02020603050405020304" pitchFamily="18" charset="0"/>
              </a:rPr>
              <a:t>may</a:t>
            </a:r>
            <a:r>
              <a:rPr lang="bg-BG" sz="2800"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granted</a:t>
            </a:r>
            <a:r>
              <a:rPr lang="bg-BG" sz="2800" dirty="0">
                <a:latin typeface="Times New Roman" panose="02020603050405020304" pitchFamily="18" charset="0"/>
                <a:ea typeface="Times New Roman"/>
                <a:cs typeface="Times New Roman" panose="02020603050405020304" pitchFamily="18" charset="0"/>
              </a:rPr>
              <a:t> to </a:t>
            </a:r>
            <a:r>
              <a:rPr lang="bg-BG" sz="2800" dirty="0" err="1">
                <a:latin typeface="Times New Roman" panose="02020603050405020304" pitchFamily="18" charset="0"/>
                <a:ea typeface="Times New Roman"/>
                <a:cs typeface="Times New Roman" panose="02020603050405020304" pitchFamily="18" charset="0"/>
              </a:rPr>
              <a:t>foreigners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who</a:t>
            </a:r>
            <a:r>
              <a:rPr lang="bg-BG" sz="2800" dirty="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have</a:t>
            </a:r>
            <a:r>
              <a:rPr lang="bg-BG" sz="2800"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acquired</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statute</a:t>
            </a:r>
            <a:r>
              <a:rPr lang="bg-BG" sz="2800" dirty="0">
                <a:latin typeface="Times New Roman" panose="02020603050405020304" pitchFamily="18" charset="0"/>
                <a:ea typeface="Times New Roman"/>
                <a:cs typeface="Times New Roman" panose="02020603050405020304" pitchFamily="18" charset="0"/>
              </a:rPr>
              <a:t> of </a:t>
            </a:r>
            <a:r>
              <a:rPr lang="bg-BG" sz="2800" dirty="0" err="1">
                <a:latin typeface="Times New Roman" panose="02020603050405020304" pitchFamily="18" charset="0"/>
                <a:ea typeface="Times New Roman"/>
                <a:cs typeface="Times New Roman" panose="02020603050405020304" pitchFamily="18" charset="0"/>
              </a:rPr>
              <a:t>special</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protection</a:t>
            </a:r>
            <a:r>
              <a:rPr lang="bg-BG" sz="2800" dirty="0">
                <a:latin typeface="Times New Roman" panose="02020603050405020304" pitchFamily="18" charset="0"/>
                <a:ea typeface="Times New Roman"/>
                <a:cs typeface="Times New Roman" panose="02020603050405020304" pitchFamily="18" charset="0"/>
              </a:rPr>
              <a:t> </a:t>
            </a:r>
            <a:r>
              <a:rPr lang="en-US" sz="2800" dirty="0" smtClean="0">
                <a:latin typeface="Times New Roman" panose="02020603050405020304" pitchFamily="18" charset="0"/>
                <a:ea typeface="Times New Roman"/>
                <a:cs typeface="Times New Roman" panose="02020603050405020304" pitchFamily="18" charset="0"/>
              </a:rPr>
              <a:t>under the condition of </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Article </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25 of the Combating Trafficking in Human Beings </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Act. </a:t>
            </a:r>
            <a:r>
              <a:rPr lang="bg-BG"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12</a:t>
            </a:fld>
            <a:endParaRPr lang="bg-BG" dirty="0"/>
          </a:p>
        </p:txBody>
      </p:sp>
    </p:spTree>
    <p:extLst>
      <p:ext uri="{BB962C8B-B14F-4D97-AF65-F5344CB8AC3E}">
        <p14:creationId xmlns:p14="http://schemas.microsoft.com/office/powerpoint/2010/main" val="316531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just">
              <a:spcBef>
                <a:spcPts val="0"/>
              </a:spcBef>
              <a:buNone/>
            </a:pPr>
            <a:r>
              <a:rPr lang="bg-BG"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As </a:t>
            </a:r>
            <a:r>
              <a:rPr lang="en-US" sz="2800" dirty="0">
                <a:latin typeface="Times New Roman" panose="02020603050405020304" pitchFamily="18" charset="0"/>
                <a:cs typeface="Times New Roman" panose="02020603050405020304" pitchFamily="18" charset="0"/>
              </a:rPr>
              <a:t>can be seen from the legal framework presented, cooperation with the competent authorities is a condition for issuing residence permits to trafficked </a:t>
            </a:r>
            <a:r>
              <a:rPr lang="en-US" sz="2800" dirty="0" smtClean="0">
                <a:latin typeface="Times New Roman" panose="02020603050405020304" pitchFamily="18" charset="0"/>
                <a:cs typeface="Times New Roman" panose="02020603050405020304" pitchFamily="18" charset="0"/>
              </a:rPr>
              <a:t>persons</a:t>
            </a:r>
            <a:r>
              <a:rPr lang="bg-BG" sz="28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en-US" sz="2800" dirty="0" smtClean="0">
                <a:latin typeface="Times New Roman" panose="02020603050405020304" pitchFamily="18" charset="0"/>
                <a:cs typeface="Times New Roman" panose="02020603050405020304" pitchFamily="18" charset="0"/>
              </a:rPr>
              <a:t> </a:t>
            </a: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Once </a:t>
            </a:r>
            <a:r>
              <a:rPr lang="en-US" sz="2800" dirty="0">
                <a:latin typeface="Times New Roman" panose="02020603050405020304" pitchFamily="18" charset="0"/>
                <a:cs typeface="Times New Roman" panose="02020603050405020304" pitchFamily="18" charset="0"/>
              </a:rPr>
              <a:t>granted the special protection status and the residence permit, victims of trafficking who are foreign citizens are guaranteed that they will not be removed from the </a:t>
            </a:r>
            <a:r>
              <a:rPr lang="en-US" sz="2800" dirty="0" smtClean="0">
                <a:latin typeface="Times New Roman" panose="02020603050405020304" pitchFamily="18" charset="0"/>
                <a:cs typeface="Times New Roman" panose="02020603050405020304" pitchFamily="18" charset="0"/>
              </a:rPr>
              <a:t>country</a:t>
            </a: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unless they wish so. </a:t>
            </a:r>
            <a:r>
              <a:rPr lang="bg-BG" sz="2800" b="1" dirty="0">
                <a:latin typeface="Times New Roman" panose="02020603050405020304" pitchFamily="18" charset="0"/>
                <a:cs typeface="Times New Roman" panose="02020603050405020304" pitchFamily="18" charset="0"/>
              </a:rPr>
              <a:t>	</a:t>
            </a:r>
            <a:endParaRPr lang="bg-BG"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foreign victims do not wish to cooperate, they will be forced to leave the country unless they are legally resident, for example they have a visa with which they </a:t>
            </a:r>
            <a:r>
              <a:rPr lang="en-US" sz="2800" dirty="0" smtClean="0">
                <a:latin typeface="Times New Roman" panose="02020603050405020304" pitchFamily="18" charset="0"/>
                <a:cs typeface="Times New Roman" panose="02020603050405020304" pitchFamily="18" charset="0"/>
              </a:rPr>
              <a:t>have</a:t>
            </a: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entered </a:t>
            </a:r>
            <a:r>
              <a:rPr lang="en-US" sz="2800" dirty="0">
                <a:latin typeface="Times New Roman" panose="02020603050405020304" pitchFamily="18" charset="0"/>
                <a:cs typeface="Times New Roman" panose="02020603050405020304" pitchFamily="18" charset="0"/>
              </a:rPr>
              <a:t>the country</a:t>
            </a: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13</a:t>
            </a:fld>
            <a:endParaRPr lang="bg-BG" dirty="0"/>
          </a:p>
        </p:txBody>
      </p:sp>
    </p:spTree>
    <p:extLst>
      <p:ext uri="{BB962C8B-B14F-4D97-AF65-F5344CB8AC3E}">
        <p14:creationId xmlns:p14="http://schemas.microsoft.com/office/powerpoint/2010/main" val="376906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REFUGEES</a:t>
            </a:r>
            <a:r>
              <a:rPr lang="bg-BG" sz="2800" b="1" dirty="0">
                <a:latin typeface="Times New Roman" panose="02020603050405020304" pitchFamily="18" charset="0"/>
                <a:cs typeface="Times New Roman" panose="02020603050405020304" pitchFamily="18" charset="0"/>
              </a:rPr>
              <a:t>	</a:t>
            </a:r>
            <a:endParaRPr lang="bg-BG" sz="28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bg-BG"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800" dirty="0" smtClean="0">
                <a:latin typeface="Times New Roman" panose="02020603050405020304" pitchFamily="18" charset="0"/>
                <a:cs typeface="Times New Roman" panose="02020603050405020304" pitchFamily="18" charset="0"/>
              </a:rPr>
              <a:t> </a:t>
            </a:r>
            <a:r>
              <a:rPr lang="bg-BG"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Although not all victims are refugees, </a:t>
            </a:r>
            <a:r>
              <a:rPr lang="en-US" sz="2800" u="sng" dirty="0">
                <a:latin typeface="Times New Roman" panose="02020603050405020304" pitchFamily="18" charset="0"/>
                <a:cs typeface="Times New Roman" panose="02020603050405020304" pitchFamily="18" charset="0"/>
              </a:rPr>
              <a:t>some victims of trafficking may need international protection</a:t>
            </a:r>
            <a:r>
              <a:rPr lang="en-US" sz="2800" dirty="0" smtClean="0">
                <a:latin typeface="Times New Roman" panose="02020603050405020304" pitchFamily="18" charset="0"/>
                <a:cs typeface="Times New Roman" panose="02020603050405020304" pitchFamily="18" charset="0"/>
              </a:rPr>
              <a:t>. </a:t>
            </a:r>
            <a:r>
              <a:rPr lang="bg-BG" sz="2800" b="1" dirty="0">
                <a:latin typeface="Times New Roman" panose="02020603050405020304" pitchFamily="18" charset="0"/>
                <a:cs typeface="Times New Roman" panose="02020603050405020304" pitchFamily="18" charset="0"/>
              </a:rPr>
              <a:t>	</a:t>
            </a:r>
          </a:p>
          <a:p>
            <a:pPr marL="0" indent="0" algn="just">
              <a:spcBef>
                <a:spcPts val="0"/>
              </a:spcBef>
              <a:buNone/>
            </a:pPr>
            <a:r>
              <a:rPr lang="bg-BG"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Victims </a:t>
            </a:r>
            <a:r>
              <a:rPr lang="en-US" sz="2800" dirty="0">
                <a:latin typeface="Times New Roman" panose="02020603050405020304" pitchFamily="18" charset="0"/>
                <a:cs typeface="Times New Roman" panose="02020603050405020304" pitchFamily="18" charset="0"/>
              </a:rPr>
              <a:t>of trafficking may be unable to return to their country of origin </a:t>
            </a:r>
            <a:r>
              <a:rPr lang="en-US" sz="2800" dirty="0" smtClean="0">
                <a:latin typeface="Times New Roman" panose="02020603050405020304" pitchFamily="18" charset="0"/>
                <a:cs typeface="Times New Roman" panose="02020603050405020304" pitchFamily="18" charset="0"/>
              </a:rPr>
              <a:t> because of  real fear </a:t>
            </a:r>
            <a:r>
              <a:rPr lang="en-US" sz="2800" dirty="0">
                <a:latin typeface="Times New Roman" panose="02020603050405020304" pitchFamily="18" charset="0"/>
                <a:cs typeface="Times New Roman" panose="02020603050405020304" pitchFamily="18" charset="0"/>
              </a:rPr>
              <a:t>of repeated victimization and re-trafficking</a:t>
            </a:r>
            <a:r>
              <a:rPr lang="en-US" sz="2800" dirty="0" smtClean="0">
                <a:latin typeface="Times New Roman" panose="02020603050405020304" pitchFamily="18" charset="0"/>
                <a:cs typeface="Times New Roman" panose="02020603050405020304" pitchFamily="18" charset="0"/>
              </a:rPr>
              <a:t>.</a:t>
            </a:r>
            <a:r>
              <a:rPr lang="en-US" sz="2800" dirty="0"/>
              <a:t> </a:t>
            </a:r>
            <a:r>
              <a:rPr lang="en-US" sz="2800" dirty="0">
                <a:latin typeface="Times New Roman" panose="02020603050405020304" pitchFamily="18" charset="0"/>
                <a:cs typeface="Times New Roman" panose="02020603050405020304" pitchFamily="18" charset="0"/>
              </a:rPr>
              <a:t>They may be afraid of excommunication, stigmatization, punishment by the family, the community or even the authorities. Such fear may be well founded and </a:t>
            </a:r>
            <a:r>
              <a:rPr lang="en-US" sz="2800" dirty="0" smtClean="0">
                <a:latin typeface="Times New Roman" panose="02020603050405020304" pitchFamily="18" charset="0"/>
                <a:cs typeface="Times New Roman" panose="02020603050405020304" pitchFamily="18" charset="0"/>
              </a:rPr>
              <a:t>may lead </a:t>
            </a:r>
            <a:r>
              <a:rPr lang="en-US" sz="2800" dirty="0">
                <a:latin typeface="Times New Roman" panose="02020603050405020304" pitchFamily="18" charset="0"/>
                <a:cs typeface="Times New Roman" panose="02020603050405020304" pitchFamily="18" charset="0"/>
              </a:rPr>
              <a:t>to the victim's persecution, thus triggering the granting of international protection </a:t>
            </a:r>
            <a:r>
              <a:rPr lang="en-US" sz="2800" dirty="0" smtClean="0">
                <a:latin typeface="Times New Roman" panose="02020603050405020304" pitchFamily="18" charset="0"/>
                <a:cs typeface="Times New Roman" panose="02020603050405020304" pitchFamily="18" charset="0"/>
              </a:rPr>
              <a:t>under</a:t>
            </a: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i="1" dirty="0" smtClean="0">
                <a:solidFill>
                  <a:prstClr val="black">
                    <a:lumMod val="75000"/>
                    <a:lumOff val="25000"/>
                  </a:prstClr>
                </a:solidFill>
                <a:latin typeface="Times New Roman"/>
                <a:ea typeface="Times New Roman"/>
                <a:cs typeface="Times New Roman"/>
              </a:rPr>
              <a:t>Asylum </a:t>
            </a:r>
            <a:r>
              <a:rPr lang="en-US" sz="2800" i="1" dirty="0">
                <a:solidFill>
                  <a:prstClr val="black">
                    <a:lumMod val="75000"/>
                    <a:lumOff val="25000"/>
                  </a:prstClr>
                </a:solidFill>
                <a:latin typeface="Times New Roman"/>
                <a:ea typeface="Times New Roman"/>
                <a:cs typeface="Times New Roman"/>
              </a:rPr>
              <a:t>and Refugees </a:t>
            </a:r>
            <a:r>
              <a:rPr lang="en-US" sz="2800" i="1" dirty="0" smtClean="0">
                <a:solidFill>
                  <a:prstClr val="black">
                    <a:lumMod val="75000"/>
                    <a:lumOff val="25000"/>
                  </a:prstClr>
                </a:solidFill>
                <a:latin typeface="Times New Roman"/>
                <a:ea typeface="Times New Roman"/>
                <a:cs typeface="Times New Roman"/>
              </a:rPr>
              <a:t>Act.</a:t>
            </a:r>
            <a:endParaRPr lang="en-US" sz="2800" i="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14</a:t>
            </a:fld>
            <a:endParaRPr lang="bg-BG" dirty="0"/>
          </a:p>
        </p:txBody>
      </p:sp>
    </p:spTree>
    <p:extLst>
      <p:ext uri="{BB962C8B-B14F-4D97-AF65-F5344CB8AC3E}">
        <p14:creationId xmlns:p14="http://schemas.microsoft.com/office/powerpoint/2010/main" val="183464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250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80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 VICTIMS OF HUMAN TRAFFICKING FOREIGN CITIZENS-</a:t>
            </a: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BULGARIA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a:latin typeface="Times New Roman" panose="02020603050405020304" pitchFamily="18" charset="0"/>
                <a:cs typeface="Times New Roman" panose="02020603050405020304" pitchFamily="18" charset="0"/>
              </a:rPr>
              <a:t>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smtClean="0">
                <a:latin typeface="Times New Roman" panose="02020603050405020304" pitchFamily="18" charset="0"/>
                <a:cs typeface="Times New Roman" panose="02020603050405020304" pitchFamily="18" charset="0"/>
              </a:rPr>
              <a:t>	</a:t>
            </a:r>
          </a:p>
          <a:p>
            <a:pPr marL="0" indent="0">
              <a:lnSpc>
                <a:spcPct val="115000"/>
              </a:lnSpc>
              <a:spcAft>
                <a:spcPts val="1000"/>
              </a:spcAft>
              <a:buNone/>
            </a:pPr>
            <a:r>
              <a:rPr lang="en-US" sz="2400" b="1" dirty="0" smtClean="0">
                <a:latin typeface="Times New Roman" panose="02020603050405020304" pitchFamily="18" charset="0"/>
                <a:ea typeface="Calibri"/>
                <a:cs typeface="Times New Roman" panose="02020603050405020304" pitchFamily="18" charset="0"/>
              </a:rPr>
              <a:t>	</a:t>
            </a:r>
          </a:p>
          <a:p>
            <a:pPr marL="0" indent="0">
              <a:lnSpc>
                <a:spcPct val="115000"/>
              </a:lnSpc>
              <a:spcAft>
                <a:spcPts val="1000"/>
              </a:spcAft>
              <a:buNone/>
            </a:pPr>
            <a:endParaRPr lang="en-US" sz="8000" b="1" dirty="0">
              <a:latin typeface="Times New Roman" panose="02020603050405020304" pitchFamily="18" charset="0"/>
              <a:ea typeface="Calibri"/>
              <a:cs typeface="Times New Roman" panose="02020603050405020304" pitchFamily="18" charset="0"/>
            </a:endParaRPr>
          </a:p>
          <a:p>
            <a:pPr marL="0" indent="0" algn="ctr">
              <a:lnSpc>
                <a:spcPct val="115000"/>
              </a:lnSpc>
              <a:spcAft>
                <a:spcPts val="1000"/>
              </a:spcAft>
              <a:buNone/>
            </a:pPr>
            <a:r>
              <a:rPr lang="bg-BG" sz="8000" b="1" dirty="0" smtClean="0">
                <a:solidFill>
                  <a:schemeClr val="tx1"/>
                </a:solidFill>
                <a:latin typeface="Times New Roman" panose="02020603050405020304" pitchFamily="18" charset="0"/>
                <a:ea typeface="Calibri"/>
                <a:cs typeface="Times New Roman" panose="02020603050405020304" pitchFamily="18" charset="0"/>
              </a:rPr>
              <a:t>THE </a:t>
            </a:r>
            <a:r>
              <a:rPr lang="bg-BG" sz="8000" b="1" dirty="0">
                <a:solidFill>
                  <a:schemeClr val="tx1"/>
                </a:solidFill>
                <a:latin typeface="Times New Roman" panose="02020603050405020304" pitchFamily="18" charset="0"/>
                <a:ea typeface="Calibri"/>
                <a:cs typeface="Times New Roman" panose="02020603050405020304" pitchFamily="18" charset="0"/>
              </a:rPr>
              <a:t>HUMAN TRAFFICKING AND OTHER EXPLOITATIVE  PRACTICES PREVALENCE INDICATION </a:t>
            </a:r>
            <a:r>
              <a:rPr lang="bg-BG" sz="8000" b="1" dirty="0" smtClean="0">
                <a:solidFill>
                  <a:schemeClr val="tx1"/>
                </a:solidFill>
                <a:latin typeface="Times New Roman" panose="02020603050405020304" pitchFamily="18" charset="0"/>
                <a:ea typeface="Calibri"/>
                <a:cs typeface="Times New Roman" panose="02020603050405020304" pitchFamily="18" charset="0"/>
              </a:rPr>
              <a:t>SURVEY</a:t>
            </a:r>
            <a:r>
              <a:rPr lang="en-US" sz="8000" b="1" dirty="0" smtClean="0">
                <a:solidFill>
                  <a:schemeClr val="tx1"/>
                </a:solidFill>
                <a:latin typeface="Times New Roman" panose="02020603050405020304" pitchFamily="18" charset="0"/>
                <a:ea typeface="Calibri"/>
                <a:cs typeface="Times New Roman" panose="02020603050405020304" pitchFamily="18" charset="0"/>
              </a:rPr>
              <a:t> FOR 2016</a:t>
            </a:r>
            <a:endParaRPr lang="en-US" sz="8000" b="1" dirty="0" smtClean="0">
              <a:solidFill>
                <a:schemeClr val="tx1"/>
              </a:solidFill>
              <a:latin typeface="Times New Roman" panose="02020603050405020304" pitchFamily="18" charset="0"/>
              <a:cs typeface="Times New Roman" panose="02020603050405020304" pitchFamily="18" charset="0"/>
            </a:endParaRPr>
          </a:p>
          <a:p>
            <a:pPr marL="0" indent="0" algn="ctr">
              <a:spcBef>
                <a:spcPts val="0"/>
              </a:spcBef>
              <a:buNone/>
            </a:pPr>
            <a:r>
              <a:rPr lang="en-US" sz="8000" b="1" dirty="0">
                <a:latin typeface="Times New Roman" panose="02020603050405020304" pitchFamily="18" charset="0"/>
                <a:cs typeface="Times New Roman" panose="02020603050405020304" pitchFamily="18" charset="0"/>
              </a:rPr>
              <a:t>M</a:t>
            </a:r>
            <a:r>
              <a:rPr lang="en-US" sz="8000" b="1" dirty="0" smtClean="0">
                <a:latin typeface="Times New Roman" panose="02020603050405020304" pitchFamily="18" charset="0"/>
                <a:cs typeface="Times New Roman" panose="02020603050405020304" pitchFamily="18" charset="0"/>
              </a:rPr>
              <a:t>AIN FINDINGS CONCERNING EASTERN MEDITERRANEAN ROUTE:</a:t>
            </a:r>
            <a:r>
              <a:rPr lang="bg-BG" sz="8000" b="1" dirty="0">
                <a:latin typeface="Times New Roman" panose="02020603050405020304" pitchFamily="18" charset="0"/>
                <a:cs typeface="Times New Roman" panose="02020603050405020304" pitchFamily="18" charset="0"/>
              </a:rPr>
              <a:t>	</a:t>
            </a:r>
            <a:endParaRPr lang="bg-BG" sz="8000" b="1" dirty="0" smtClean="0">
              <a:latin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US" sz="8000" dirty="0" smtClean="0">
                <a:latin typeface="Times New Roman" panose="02020603050405020304" pitchFamily="18" charset="0"/>
                <a:ea typeface="Calibri"/>
                <a:cs typeface="Times New Roman" panose="02020603050405020304" pitchFamily="18" charset="0"/>
              </a:rPr>
              <a:t>	</a:t>
            </a:r>
            <a:r>
              <a:rPr lang="en-US" sz="9600" dirty="0" smtClean="0">
                <a:latin typeface="Times New Roman" panose="02020603050405020304" pitchFamily="18" charset="0"/>
                <a:ea typeface="Calibri"/>
                <a:cs typeface="Times New Roman" panose="02020603050405020304" pitchFamily="18" charset="0"/>
              </a:rPr>
              <a:t>- 14</a:t>
            </a:r>
            <a:r>
              <a:rPr lang="en-US" sz="9600" dirty="0">
                <a:latin typeface="Times New Roman" panose="02020603050405020304" pitchFamily="18" charset="0"/>
                <a:ea typeface="Calibri"/>
                <a:cs typeface="Times New Roman" panose="02020603050405020304" pitchFamily="18" charset="0"/>
              </a:rPr>
              <a:t>% of individuals answered “yes” to one of the trafficking and other exploitative practices indicators, based on their own direct </a:t>
            </a:r>
            <a:r>
              <a:rPr lang="en-US" sz="9600" dirty="0" smtClean="0">
                <a:latin typeface="Times New Roman" panose="02020603050405020304" pitchFamily="18" charset="0"/>
                <a:ea typeface="Calibri"/>
                <a:cs typeface="Times New Roman" panose="02020603050405020304" pitchFamily="18" charset="0"/>
              </a:rPr>
              <a:t>experience;  </a:t>
            </a:r>
          </a:p>
          <a:p>
            <a:pPr marL="0" indent="0" algn="just">
              <a:lnSpc>
                <a:spcPct val="115000"/>
              </a:lnSpc>
              <a:spcAft>
                <a:spcPts val="1000"/>
              </a:spcAft>
              <a:buNone/>
            </a:pPr>
            <a:r>
              <a:rPr lang="en-US" sz="9600" dirty="0">
                <a:latin typeface="Times New Roman" panose="02020603050405020304" pitchFamily="18" charset="0"/>
                <a:ea typeface="Calibri"/>
                <a:cs typeface="Times New Roman" panose="02020603050405020304" pitchFamily="18" charset="0"/>
              </a:rPr>
              <a:t>	</a:t>
            </a:r>
            <a:r>
              <a:rPr lang="en-US" sz="9600" dirty="0" smtClean="0">
                <a:latin typeface="Times New Roman" panose="02020603050405020304" pitchFamily="18" charset="0"/>
                <a:ea typeface="Calibri"/>
                <a:cs typeface="Times New Roman" panose="02020603050405020304" pitchFamily="18" charset="0"/>
              </a:rPr>
              <a:t>- 0.8</a:t>
            </a:r>
            <a:r>
              <a:rPr lang="en-US" sz="9600" dirty="0">
                <a:latin typeface="Times New Roman" panose="02020603050405020304" pitchFamily="18" charset="0"/>
                <a:ea typeface="Calibri"/>
                <a:cs typeface="Times New Roman" panose="02020603050405020304" pitchFamily="18" charset="0"/>
              </a:rPr>
              <a:t>% of respondents had a member of their family travelling with them, who experienced situations captured by one of the trafficking and other exploitative practices </a:t>
            </a:r>
            <a:r>
              <a:rPr lang="en-US" sz="9600" dirty="0" smtClean="0">
                <a:latin typeface="Times New Roman" panose="02020603050405020304" pitchFamily="18" charset="0"/>
                <a:ea typeface="Calibri"/>
                <a:cs typeface="Times New Roman" panose="02020603050405020304" pitchFamily="18" charset="0"/>
              </a:rPr>
              <a:t>indicators;  </a:t>
            </a:r>
          </a:p>
          <a:p>
            <a:pPr marL="0" indent="0" algn="just">
              <a:lnSpc>
                <a:spcPct val="115000"/>
              </a:lnSpc>
              <a:spcAft>
                <a:spcPts val="1000"/>
              </a:spcAft>
              <a:buNone/>
            </a:pPr>
            <a:r>
              <a:rPr lang="en-US" sz="9600" dirty="0">
                <a:latin typeface="Times New Roman" panose="02020603050405020304" pitchFamily="18" charset="0"/>
                <a:ea typeface="Calibri"/>
                <a:cs typeface="Times New Roman" panose="02020603050405020304" pitchFamily="18" charset="0"/>
              </a:rPr>
              <a:t>	</a:t>
            </a:r>
            <a:r>
              <a:rPr lang="en-US" sz="9600" dirty="0" smtClean="0">
                <a:latin typeface="Times New Roman" panose="02020603050405020304" pitchFamily="18" charset="0"/>
                <a:ea typeface="Calibri"/>
                <a:cs typeface="Times New Roman" panose="02020603050405020304" pitchFamily="18" charset="0"/>
              </a:rPr>
              <a:t>- 5</a:t>
            </a:r>
            <a:r>
              <a:rPr lang="en-US" sz="9600" dirty="0">
                <a:latin typeface="Times New Roman" panose="02020603050405020304" pitchFamily="18" charset="0"/>
                <a:ea typeface="Calibri"/>
                <a:cs typeface="Times New Roman" panose="02020603050405020304" pitchFamily="18" charset="0"/>
              </a:rPr>
              <a:t>% of respondents responded positively to at least 2 of the trafficking and other exploitative practices </a:t>
            </a:r>
            <a:r>
              <a:rPr lang="en-US" sz="9600" dirty="0" smtClean="0">
                <a:latin typeface="Times New Roman" panose="02020603050405020304" pitchFamily="18" charset="0"/>
                <a:ea typeface="Calibri"/>
                <a:cs typeface="Times New Roman" panose="02020603050405020304" pitchFamily="18" charset="0"/>
              </a:rPr>
              <a:t>indicators. </a:t>
            </a:r>
            <a:endParaRPr lang="bg-BG" sz="9600" dirty="0">
              <a:latin typeface="Times New Roman" panose="02020603050405020304" pitchFamily="18" charset="0"/>
              <a:ea typeface="Calibri"/>
              <a:cs typeface="Times New Roman" panose="02020603050405020304" pitchFamily="18" charset="0"/>
            </a:endParaRPr>
          </a:p>
          <a:p>
            <a:pPr marL="0" indent="0" algn="just">
              <a:spcBef>
                <a:spcPts val="0"/>
              </a:spcBef>
              <a:buNone/>
            </a:pPr>
            <a:endParaRPr lang="bg-BG"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800" dirty="0" smtClean="0">
                <a:latin typeface="Times New Roman" panose="02020603050405020304" pitchFamily="18" charset="0"/>
                <a:cs typeface="Times New Roman" panose="02020603050405020304" pitchFamily="18" charset="0"/>
              </a:rPr>
              <a:t> </a:t>
            </a:r>
            <a:r>
              <a:rPr lang="bg-BG" sz="2800"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15</a:t>
            </a:fld>
            <a:endParaRPr lang="bg-BG" dirty="0"/>
          </a:p>
        </p:txBody>
      </p:sp>
    </p:spTree>
    <p:extLst>
      <p:ext uri="{BB962C8B-B14F-4D97-AF65-F5344CB8AC3E}">
        <p14:creationId xmlns:p14="http://schemas.microsoft.com/office/powerpoint/2010/main" val="1043963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55000" lnSpcReduction="20000"/>
          </a:bodyPr>
          <a:lstStyle/>
          <a:p>
            <a:pPr marL="457200" lvl="1" indent="-457200" algn="ctr">
              <a:spcBef>
                <a:spcPts val="0"/>
              </a:spcBef>
              <a:buNone/>
            </a:pPr>
            <a:endParaRPr lang="en-US" sz="80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BULGARIA </a:t>
            </a:r>
            <a:endParaRPr lang="en-US" sz="36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smtClean="0">
                <a:latin typeface="Times New Roman" panose="02020603050405020304" pitchFamily="18" charset="0"/>
                <a:cs typeface="Times New Roman" panose="02020603050405020304" pitchFamily="18" charset="0"/>
              </a:rPr>
              <a:t>	</a:t>
            </a:r>
          </a:p>
          <a:p>
            <a:pPr marL="0" indent="0" algn="just">
              <a:spcBef>
                <a:spcPts val="0"/>
              </a:spcBef>
              <a:buNone/>
            </a:pPr>
            <a:r>
              <a:rPr lang="en-US" sz="3800" dirty="0" smtClean="0">
                <a:solidFill>
                  <a:schemeClr val="tx1"/>
                </a:solidFill>
                <a:latin typeface="Times New Roman" panose="02020603050405020304" pitchFamily="18" charset="0"/>
                <a:ea typeface="Calibri"/>
                <a:cs typeface="Times New Roman" panose="02020603050405020304" pitchFamily="18" charset="0"/>
              </a:rPr>
              <a:t>	</a:t>
            </a:r>
          </a:p>
          <a:p>
            <a:pPr marL="0" indent="0" algn="just">
              <a:spcBef>
                <a:spcPts val="0"/>
              </a:spcBef>
              <a:buNone/>
            </a:pPr>
            <a:r>
              <a:rPr lang="en-US" sz="3800" dirty="0">
                <a:solidFill>
                  <a:schemeClr val="tx1"/>
                </a:solidFill>
                <a:latin typeface="Times New Roman" panose="02020603050405020304" pitchFamily="18" charset="0"/>
                <a:ea typeface="Calibri"/>
                <a:cs typeface="Times New Roman" panose="02020603050405020304" pitchFamily="18" charset="0"/>
              </a:rPr>
              <a:t>	</a:t>
            </a:r>
            <a:endParaRPr lang="en-US" sz="3800" dirty="0" smtClean="0">
              <a:solidFill>
                <a:schemeClr val="tx1"/>
              </a:solidFill>
              <a:latin typeface="Times New Roman" panose="02020603050405020304" pitchFamily="18" charset="0"/>
              <a:ea typeface="Calibri"/>
              <a:cs typeface="Times New Roman" panose="02020603050405020304" pitchFamily="18" charset="0"/>
            </a:endParaRPr>
          </a:p>
          <a:p>
            <a:pPr marL="0" indent="0" algn="just">
              <a:spcBef>
                <a:spcPts val="0"/>
              </a:spcBef>
              <a:buNone/>
            </a:pPr>
            <a:r>
              <a:rPr lang="en-US" sz="3800" dirty="0">
                <a:solidFill>
                  <a:schemeClr val="tx1"/>
                </a:solidFill>
                <a:latin typeface="Times New Roman" panose="02020603050405020304" pitchFamily="18" charset="0"/>
                <a:ea typeface="Calibri"/>
                <a:cs typeface="Times New Roman" panose="02020603050405020304" pitchFamily="18" charset="0"/>
              </a:rPr>
              <a:t>	</a:t>
            </a:r>
            <a:endParaRPr lang="en-US" sz="3800" dirty="0" smtClean="0">
              <a:solidFill>
                <a:schemeClr val="tx1"/>
              </a:solidFill>
              <a:latin typeface="Times New Roman" panose="02020603050405020304" pitchFamily="18" charset="0"/>
              <a:ea typeface="Calibri"/>
              <a:cs typeface="Times New Roman" panose="02020603050405020304" pitchFamily="18" charset="0"/>
            </a:endParaRPr>
          </a:p>
          <a:p>
            <a:pPr marL="0" indent="0" algn="just">
              <a:spcBef>
                <a:spcPts val="0"/>
              </a:spcBef>
              <a:buNone/>
            </a:pPr>
            <a:endParaRPr lang="en-US" sz="3800" dirty="0">
              <a:latin typeface="Times New Roman" panose="02020603050405020304" pitchFamily="18" charset="0"/>
              <a:ea typeface="Calibri"/>
              <a:cs typeface="Times New Roman" panose="02020603050405020304" pitchFamily="18" charset="0"/>
            </a:endParaRPr>
          </a:p>
          <a:p>
            <a:pPr marL="0" indent="0" algn="just">
              <a:spcBef>
                <a:spcPts val="0"/>
              </a:spcBef>
              <a:buNone/>
            </a:pPr>
            <a:r>
              <a:rPr lang="en-US" sz="3800" dirty="0" smtClean="0">
                <a:latin typeface="Times New Roman" panose="02020603050405020304" pitchFamily="18" charset="0"/>
                <a:ea typeface="Calibri"/>
                <a:cs typeface="Times New Roman" panose="02020603050405020304" pitchFamily="18" charset="0"/>
              </a:rPr>
              <a:t>	</a:t>
            </a:r>
            <a:r>
              <a:rPr lang="en-US" sz="4400" dirty="0" smtClean="0">
                <a:latin typeface="Times New Roman" panose="02020603050405020304" pitchFamily="18" charset="0"/>
                <a:ea typeface="Calibri"/>
                <a:cs typeface="Times New Roman" panose="02020603050405020304" pitchFamily="18" charset="0"/>
              </a:rPr>
              <a:t>The experiences captured by the human trafficking and other exploitative practices prevalence indicator questions are reported by respondents as mostly taking place in Turkey, but also in Greece and Bulgaria.  </a:t>
            </a:r>
          </a:p>
          <a:p>
            <a:pPr marL="0" indent="0" algn="just">
              <a:spcBef>
                <a:spcPts val="0"/>
              </a:spcBef>
              <a:buNone/>
            </a:pPr>
            <a:r>
              <a:rPr lang="en-US" sz="4400" dirty="0" smtClean="0">
                <a:latin typeface="Times New Roman" panose="02020603050405020304" pitchFamily="18" charset="0"/>
                <a:ea typeface="Calibri"/>
                <a:cs typeface="Times New Roman" panose="02020603050405020304" pitchFamily="18" charset="0"/>
              </a:rPr>
              <a:t>	The </a:t>
            </a:r>
            <a:r>
              <a:rPr lang="en-US" sz="4400" dirty="0">
                <a:latin typeface="Times New Roman" panose="02020603050405020304" pitchFamily="18" charset="0"/>
                <a:ea typeface="Calibri"/>
                <a:cs typeface="Times New Roman" panose="02020603050405020304" pitchFamily="18" charset="0"/>
              </a:rPr>
              <a:t>profile and experiences of the respondents who answered “yes” to one of the trafficking and other exploitative practices indicator-questions, based on the respondents’ own experience on the Eastern Mediterranean route:  </a:t>
            </a:r>
          </a:p>
          <a:p>
            <a:pPr marL="0" indent="0" algn="just">
              <a:spcBef>
                <a:spcPts val="0"/>
              </a:spcBef>
              <a:buNone/>
            </a:pPr>
            <a:r>
              <a:rPr lang="en-US" sz="4400" dirty="0">
                <a:latin typeface="Times New Roman" panose="02020603050405020304" pitchFamily="18" charset="0"/>
                <a:ea typeface="Calibri"/>
                <a:cs typeface="Times New Roman" panose="02020603050405020304" pitchFamily="18" charset="0"/>
              </a:rPr>
              <a:t> </a:t>
            </a:r>
            <a:r>
              <a:rPr lang="en-US" sz="4400" dirty="0" smtClean="0">
                <a:latin typeface="Times New Roman" panose="02020603050405020304" pitchFamily="18" charset="0"/>
                <a:ea typeface="Calibri"/>
                <a:cs typeface="Times New Roman" panose="02020603050405020304" pitchFamily="18" charset="0"/>
              </a:rPr>
              <a:t>	- </a:t>
            </a:r>
            <a:r>
              <a:rPr lang="en-US" sz="4400" b="1" dirty="0" smtClean="0">
                <a:latin typeface="Times New Roman" panose="02020603050405020304" pitchFamily="18" charset="0"/>
                <a:ea typeface="Calibri"/>
                <a:cs typeface="Times New Roman" panose="02020603050405020304" pitchFamily="18" charset="0"/>
              </a:rPr>
              <a:t>Nationality</a:t>
            </a:r>
            <a:r>
              <a:rPr lang="en-US" sz="4400" b="1" dirty="0">
                <a:latin typeface="Times New Roman" panose="02020603050405020304" pitchFamily="18" charset="0"/>
                <a:ea typeface="Calibri"/>
                <a:cs typeface="Times New Roman" panose="02020603050405020304" pitchFamily="18" charset="0"/>
              </a:rPr>
              <a:t>:</a:t>
            </a:r>
            <a:r>
              <a:rPr lang="en-US" sz="4400" dirty="0">
                <a:latin typeface="Times New Roman" panose="02020603050405020304" pitchFamily="18" charset="0"/>
                <a:ea typeface="Calibri"/>
                <a:cs typeface="Times New Roman" panose="02020603050405020304" pitchFamily="18" charset="0"/>
              </a:rPr>
              <a:t> Highest rates of positive response are amongst Moroccans (18%), Algerians (18%), Afghans (15%), Syrians (12%) and Iranians (12%). </a:t>
            </a:r>
            <a:endParaRPr lang="en-US" sz="4400" dirty="0" smtClean="0">
              <a:latin typeface="Times New Roman" panose="02020603050405020304" pitchFamily="18" charset="0"/>
              <a:ea typeface="Calibri"/>
              <a:cs typeface="Times New Roman" panose="02020603050405020304" pitchFamily="18" charset="0"/>
            </a:endParaRPr>
          </a:p>
          <a:p>
            <a:pPr marL="0" indent="0" algn="just">
              <a:lnSpc>
                <a:spcPct val="115000"/>
              </a:lnSpc>
              <a:spcAft>
                <a:spcPts val="1000"/>
              </a:spcAft>
              <a:buNone/>
            </a:pPr>
            <a:r>
              <a:rPr lang="en-US" sz="4400" dirty="0" smtClean="0">
                <a:latin typeface="Times New Roman" panose="02020603050405020304" pitchFamily="18" charset="0"/>
                <a:cs typeface="Times New Roman" panose="02020603050405020304" pitchFamily="18" charset="0"/>
              </a:rPr>
              <a:t>	- </a:t>
            </a:r>
            <a:r>
              <a:rPr lang="en-US" sz="4400" b="1" dirty="0" smtClean="0">
                <a:latin typeface="Times New Roman" panose="02020603050405020304" pitchFamily="18" charset="0"/>
                <a:cs typeface="Times New Roman" panose="02020603050405020304" pitchFamily="18" charset="0"/>
              </a:rPr>
              <a:t>Age</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Positive response rates are higher for adolescent youth (18%) than for adults (12</a:t>
            </a:r>
            <a:r>
              <a:rPr lang="en-US" sz="4400" dirty="0" smtClean="0">
                <a:latin typeface="Times New Roman" panose="02020603050405020304" pitchFamily="18" charset="0"/>
                <a:cs typeface="Times New Roman" panose="02020603050405020304" pitchFamily="18" charset="0"/>
              </a:rPr>
              <a:t>%).</a:t>
            </a:r>
          </a:p>
          <a:p>
            <a:pPr marL="0" indent="0" algn="just">
              <a:lnSpc>
                <a:spcPct val="115000"/>
              </a:lnSpc>
              <a:spcAft>
                <a:spcPts val="1000"/>
              </a:spcAft>
              <a:buNone/>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Sex</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Rates of positive response to a trafficking or other exploitative practices indicator are slightly higher amongst men (9% of women responded positively, and 15% of men</a:t>
            </a:r>
            <a:r>
              <a:rPr lang="en-US" sz="4400" dirty="0" smtClean="0">
                <a:latin typeface="Times New Roman" panose="02020603050405020304" pitchFamily="18" charset="0"/>
                <a:cs typeface="Times New Roman" panose="02020603050405020304" pitchFamily="18" charset="0"/>
              </a:rPr>
              <a:t>).</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16</a:t>
            </a:fld>
            <a:endParaRPr lang="bg-BG" dirty="0"/>
          </a:p>
        </p:txBody>
      </p:sp>
    </p:spTree>
    <p:extLst>
      <p:ext uri="{BB962C8B-B14F-4D97-AF65-F5344CB8AC3E}">
        <p14:creationId xmlns:p14="http://schemas.microsoft.com/office/powerpoint/2010/main" val="3397427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bg-BG" sz="2800" b="1" dirty="0" smtClean="0">
              <a:latin typeface="Times New Roman" panose="02020603050405020304" pitchFamily="18" charset="0"/>
              <a:cs typeface="Times New Roman" panose="02020603050405020304" pitchFamily="18" charset="0"/>
            </a:endParaRPr>
          </a:p>
          <a:p>
            <a:pPr marL="0" indent="0" algn="just">
              <a:buNone/>
            </a:pPr>
            <a:r>
              <a:rPr lang="bg-BG"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smtClean="0">
                <a:latin typeface="Times New Roman"/>
                <a:ea typeface="Times New Roman"/>
                <a:cs typeface="Times New Roman"/>
              </a:rPr>
              <a:t> </a:t>
            </a:r>
            <a:r>
              <a:rPr lang="en-US" sz="2800" dirty="0">
                <a:latin typeface="Times New Roman"/>
                <a:ea typeface="Times New Roman"/>
                <a:cs typeface="Times New Roman"/>
              </a:rPr>
              <a:t>Council of Europe Convention on Action against Trafficking in Human Beings </a:t>
            </a:r>
            <a:r>
              <a:rPr lang="en-US" sz="2800" dirty="0" smtClean="0">
                <a:latin typeface="Times New Roman" panose="02020603050405020304" pitchFamily="18" charset="0"/>
                <a:cs typeface="Times New Roman" panose="02020603050405020304" pitchFamily="18" charset="0"/>
              </a:rPr>
              <a:t>explicitly </a:t>
            </a:r>
            <a:r>
              <a:rPr lang="en-US" sz="2800" dirty="0">
                <a:latin typeface="Times New Roman" panose="02020603050405020304" pitchFamily="18" charset="0"/>
                <a:cs typeface="Times New Roman" panose="02020603050405020304" pitchFamily="18" charset="0"/>
              </a:rPr>
              <a:t>states that victims of trafficking should not be returned to a country where there is a serious risk of being subjected to persecution, torture or other forms of ill-treatment. The Convention also reaffirms the right of victims of trafficking to seek and obtain asylum.</a:t>
            </a: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r>
              <a:rPr lang="en-US" sz="2400" dirty="0"/>
              <a:t> </a:t>
            </a:r>
            <a:r>
              <a:rPr lang="en-US" sz="2800" dirty="0">
                <a:latin typeface="Times New Roman" panose="02020603050405020304" pitchFamily="18" charset="0"/>
                <a:cs typeface="Times New Roman" panose="02020603050405020304" pitchFamily="18" charset="0"/>
              </a:rPr>
              <a:t>Before a victim of trafficking is returned or deported to the country of origin, Member States must be aware that such action will not expose the victim to any of the </a:t>
            </a:r>
            <a:r>
              <a:rPr lang="en-US" sz="2800" dirty="0" smtClean="0">
                <a:latin typeface="Times New Roman" panose="02020603050405020304" pitchFamily="18" charset="0"/>
                <a:cs typeface="Times New Roman" panose="02020603050405020304" pitchFamily="18" charset="0"/>
              </a:rPr>
              <a:t>above</a:t>
            </a: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mentioned </a:t>
            </a:r>
            <a:r>
              <a:rPr lang="en-US" sz="2800" dirty="0">
                <a:latin typeface="Times New Roman" panose="02020603050405020304" pitchFamily="18" charset="0"/>
                <a:cs typeface="Times New Roman" panose="02020603050405020304" pitchFamily="18" charset="0"/>
              </a:rPr>
              <a:t>risks.</a:t>
            </a:r>
            <a:endParaRPr lang="ru-RU" sz="2800" b="1" dirty="0">
              <a:latin typeface="Times New Roman" panose="02020603050405020304" pitchFamily="18" charset="0"/>
              <a:cs typeface="Times New Roman" panose="02020603050405020304" pitchFamily="18" charset="0"/>
            </a:endParaRPr>
          </a:p>
          <a:p>
            <a:pPr marL="0" indent="0" algn="just">
              <a:spcBef>
                <a:spcPts val="0"/>
              </a:spcBef>
              <a:buNone/>
            </a:pPr>
            <a:r>
              <a:rPr lang="bg-BG"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this sense, </a:t>
            </a:r>
            <a:r>
              <a:rPr lang="en-US" sz="2800" u="sng" dirty="0">
                <a:latin typeface="Times New Roman" panose="02020603050405020304" pitchFamily="18" charset="0"/>
                <a:cs typeface="Times New Roman" panose="02020603050405020304" pitchFamily="18" charset="0"/>
              </a:rPr>
              <a:t>it is of the utmost importance to identify victims of trafficking among refugees and to </a:t>
            </a:r>
            <a:r>
              <a:rPr lang="en-US" sz="2800" u="sng" dirty="0" smtClean="0">
                <a:latin typeface="Times New Roman" panose="02020603050405020304" pitchFamily="18" charset="0"/>
                <a:cs typeface="Times New Roman" panose="02020603050405020304" pitchFamily="18" charset="0"/>
              </a:rPr>
              <a:t> give them the </a:t>
            </a:r>
            <a:r>
              <a:rPr lang="en-US" sz="2800" u="sng" dirty="0">
                <a:latin typeface="Times New Roman" panose="02020603050405020304" pitchFamily="18" charset="0"/>
                <a:cs typeface="Times New Roman" panose="02020603050405020304" pitchFamily="18" charset="0"/>
              </a:rPr>
              <a:t>opportunity to take advantage of their rights </a:t>
            </a:r>
            <a:r>
              <a:rPr lang="en-US" sz="2800" dirty="0">
                <a:latin typeface="Times New Roman" panose="02020603050405020304" pitchFamily="18" charset="0"/>
                <a:cs typeface="Times New Roman" panose="02020603050405020304" pitchFamily="18" charset="0"/>
              </a:rPr>
              <a:t>to a period of </a:t>
            </a:r>
            <a:r>
              <a:rPr lang="en-US" sz="2800" dirty="0" smtClean="0">
                <a:latin typeface="Times New Roman" panose="02020603050405020304" pitchFamily="18" charset="0"/>
                <a:cs typeface="Times New Roman" panose="02020603050405020304" pitchFamily="18" charset="0"/>
              </a:rPr>
              <a:t>rumination/reflection</a:t>
            </a:r>
            <a:r>
              <a:rPr lang="en-US" sz="2800" dirty="0">
                <a:latin typeface="Times New Roman" panose="02020603050405020304" pitchFamily="18" charset="0"/>
                <a:cs typeface="Times New Roman" panose="02020603050405020304" pitchFamily="18" charset="0"/>
              </a:rPr>
              <a:t>, shelter, social and psychological support, a ban on detention and prosecution.</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17</a:t>
            </a:fld>
            <a:endParaRPr lang="bg-BG" dirty="0"/>
          </a:p>
        </p:txBody>
      </p:sp>
    </p:spTree>
    <p:extLst>
      <p:ext uri="{BB962C8B-B14F-4D97-AF65-F5344CB8AC3E}">
        <p14:creationId xmlns:p14="http://schemas.microsoft.com/office/powerpoint/2010/main" val="262193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bg-BG" sz="2800" b="1" dirty="0" smtClean="0">
              <a:latin typeface="Times New Roman" panose="02020603050405020304" pitchFamily="18" charset="0"/>
              <a:cs typeface="Times New Roman" panose="02020603050405020304" pitchFamily="18" charset="0"/>
            </a:endParaRPr>
          </a:p>
          <a:p>
            <a:pPr marL="0" indent="0" algn="ctr">
              <a:buNone/>
            </a:pPr>
            <a:r>
              <a:rPr lang="bg-BG"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RIGHT TO INTERPRETATION/ TRANSLATION</a:t>
            </a:r>
          </a:p>
          <a:p>
            <a:pPr marL="0" indent="0" algn="ctr">
              <a:buNone/>
            </a:pPr>
            <a:endParaRPr lang="en-US" sz="2800" b="1" dirty="0" smtClean="0">
              <a:latin typeface="Times New Roman" panose="02020603050405020304" pitchFamily="18" charset="0"/>
              <a:cs typeface="Times New Roman" panose="02020603050405020304" pitchFamily="18" charset="0"/>
            </a:endParaRPr>
          </a:p>
          <a:p>
            <a:pPr marL="0" indent="0" algn="ctr">
              <a:buNone/>
            </a:pPr>
            <a:r>
              <a:rPr lang="bg-BG" sz="2800" b="1" dirty="0" err="1" smtClean="0">
                <a:latin typeface="Times New Roman" panose="02020603050405020304" pitchFamily="18" charset="0"/>
                <a:ea typeface="Times New Roman"/>
                <a:cs typeface="Times New Roman" panose="02020603050405020304" pitchFamily="18" charset="0"/>
              </a:rPr>
              <a:t>Language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in</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which</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the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penal</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procedure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shall</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be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smtClean="0">
                <a:latin typeface="Times New Roman" panose="02020603050405020304" pitchFamily="18" charset="0"/>
                <a:ea typeface="Times New Roman"/>
                <a:cs typeface="Times New Roman" panose="02020603050405020304" pitchFamily="18" charset="0"/>
              </a:rPr>
              <a:t>conducted</a:t>
            </a:r>
            <a:endParaRPr lang="en-US" sz="2800" dirty="0" smtClean="0">
              <a:latin typeface="Times New Roman" panose="02020603050405020304" pitchFamily="18" charset="0"/>
              <a:ea typeface="Times New Roman"/>
              <a:cs typeface="Times New Roman" panose="02020603050405020304" pitchFamily="18" charset="0"/>
            </a:endParaRPr>
          </a:p>
          <a:p>
            <a:pPr marL="0" indent="0" algn="just">
              <a:buNone/>
            </a:pPr>
            <a:r>
              <a:rPr lang="en-US" sz="2800" dirty="0" smtClean="0">
                <a:latin typeface="Times New Roman" panose="02020603050405020304" pitchFamily="18" charset="0"/>
                <a:ea typeface="Times New Roman"/>
                <a:cs typeface="Times New Roman" panose="02020603050405020304" pitchFamily="18" charset="0"/>
              </a:rPr>
              <a:t>	According to </a:t>
            </a:r>
            <a:r>
              <a:rPr lang="en-US" sz="2800" i="1" dirty="0" smtClean="0">
                <a:latin typeface="Times New Roman" panose="02020603050405020304" pitchFamily="18" charset="0"/>
                <a:ea typeface="Times New Roman"/>
                <a:cs typeface="Times New Roman" panose="02020603050405020304" pitchFamily="18" charset="0"/>
              </a:rPr>
              <a:t>Article 21 of the Bulgarian Penal Procedure Code </a:t>
            </a:r>
            <a:r>
              <a:rPr lang="en-US" sz="2800" dirty="0">
                <a:latin typeface="Times New Roman" panose="02020603050405020304" pitchFamily="18" charset="0"/>
                <a:ea typeface="Times New Roman"/>
                <a:cs typeface="Times New Roman" panose="02020603050405020304" pitchFamily="18" charset="0"/>
              </a:rPr>
              <a:t>t</a:t>
            </a:r>
            <a:r>
              <a:rPr lang="bg-BG" sz="2800" dirty="0" err="1" smtClean="0">
                <a:latin typeface="Times New Roman" panose="02020603050405020304" pitchFamily="18" charset="0"/>
                <a:ea typeface="Times New Roman"/>
                <a:cs typeface="Times New Roman" panose="02020603050405020304" pitchFamily="18" charset="0"/>
              </a:rPr>
              <a:t>he</a:t>
            </a:r>
            <a:r>
              <a:rPr lang="bg-BG" sz="2800" dirty="0" smtClean="0">
                <a:latin typeface="Times New Roman" panose="02020603050405020304" pitchFamily="18" charset="0"/>
                <a:ea typeface="Times New Roman"/>
                <a:cs typeface="Times New Roman" panose="02020603050405020304" pitchFamily="18" charset="0"/>
              </a:rPr>
              <a:t> </a:t>
            </a:r>
            <a:r>
              <a:rPr lang="en-US" sz="2800" dirty="0" smtClean="0">
                <a:latin typeface="Times New Roman" panose="02020603050405020304" pitchFamily="18" charset="0"/>
                <a:ea typeface="Times New Roman"/>
                <a:cs typeface="Times New Roman" panose="02020603050405020304" pitchFamily="18" charset="0"/>
              </a:rPr>
              <a:t>criminal</a:t>
            </a:r>
            <a:r>
              <a:rPr lang="bg-BG" sz="2800"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procedure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shall</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conducted</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Bulgarian</a:t>
            </a:r>
            <a:r>
              <a:rPr lang="bg-BG" sz="2800" dirty="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language</a:t>
            </a:r>
            <a:r>
              <a:rPr lang="bg-BG" sz="2800" dirty="0" smtClean="0">
                <a:latin typeface="Times New Roman" panose="02020603050405020304" pitchFamily="18" charset="0"/>
                <a:ea typeface="Times New Roman"/>
                <a:cs typeface="Times New Roman" panose="02020603050405020304" pitchFamily="18" charset="0"/>
              </a:rPr>
              <a:t>.</a:t>
            </a:r>
            <a:endParaRPr lang="en-US" sz="2800" dirty="0" smtClean="0">
              <a:latin typeface="Times New Roman" panose="02020603050405020304" pitchFamily="18" charset="0"/>
              <a:ea typeface="Times New Roman"/>
              <a:cs typeface="Times New Roman" panose="02020603050405020304" pitchFamily="18" charset="0"/>
            </a:endParaRPr>
          </a:p>
          <a:p>
            <a:pPr marL="0" indent="0" algn="just">
              <a:buNone/>
            </a:pPr>
            <a:r>
              <a:rPr lang="en-US" sz="2800" dirty="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The</a:t>
            </a:r>
            <a:r>
              <a:rPr lang="bg-BG" sz="2800"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persons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who</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do</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not</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speak</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Bulgarian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language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may</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use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either</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their</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native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or</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another</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language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such</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case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interpreter</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shall</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appointed</a:t>
            </a:r>
            <a:r>
              <a:rPr lang="bg-BG" sz="2800" dirty="0">
                <a:latin typeface="Times New Roman" panose="02020603050405020304" pitchFamily="18" charset="0"/>
                <a:ea typeface="Times New Roman"/>
                <a:cs typeface="Times New Roman" panose="02020603050405020304" pitchFamily="18" charset="0"/>
              </a:rPr>
              <a:t>.</a:t>
            </a: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18</a:t>
            </a:fld>
            <a:endParaRPr lang="bg-BG" dirty="0"/>
          </a:p>
        </p:txBody>
      </p:sp>
    </p:spTree>
    <p:extLst>
      <p:ext uri="{BB962C8B-B14F-4D97-AF65-F5344CB8AC3E}">
        <p14:creationId xmlns:p14="http://schemas.microsoft.com/office/powerpoint/2010/main" val="2566079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bg-BG" sz="2800" b="1" dirty="0" smtClean="0">
              <a:latin typeface="Times New Roman" panose="02020603050405020304" pitchFamily="18" charset="0"/>
              <a:cs typeface="Times New Roman" panose="02020603050405020304" pitchFamily="18" charset="0"/>
            </a:endParaRPr>
          </a:p>
          <a:p>
            <a:pPr marL="0" lvl="0" indent="0" algn="just">
              <a:spcBef>
                <a:spcPts val="0"/>
              </a:spcBef>
              <a:buClr>
                <a:srgbClr val="F5A408"/>
              </a:buClr>
              <a:buNone/>
            </a:pPr>
            <a:r>
              <a:rPr lang="bg-BG" sz="2800" dirty="0">
                <a:latin typeface="Times New Roman" panose="02020603050405020304" pitchFamily="18" charset="0"/>
                <a:cs typeface="Times New Roman" panose="02020603050405020304" pitchFamily="18" charset="0"/>
              </a:rPr>
              <a:t>	</a:t>
            </a:r>
            <a:endParaRPr lang="en-US" sz="2400" b="1"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algn="ctr">
              <a:spcBef>
                <a:spcPts val="0"/>
              </a:spcBef>
              <a:buClr>
                <a:srgbClr val="F5A408"/>
              </a:buClr>
              <a:buNone/>
            </a:pPr>
            <a:r>
              <a:rPr lang="en-US" sz="2400" b="1" dirty="0" smtClean="0">
                <a:solidFill>
                  <a:prstClr val="black">
                    <a:lumMod val="75000"/>
                    <a:lumOff val="25000"/>
                  </a:prstClr>
                </a:solidFill>
                <a:latin typeface="Times New Roman" panose="02020603050405020304" pitchFamily="18" charset="0"/>
                <a:cs typeface="Times New Roman" panose="02020603050405020304" pitchFamily="18" charset="0"/>
              </a:rPr>
              <a:t>PRACTICAL </a:t>
            </a: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PROBLEMS.</a:t>
            </a:r>
          </a:p>
          <a:p>
            <a:pPr marL="0" lvl="0" indent="0" algn="just">
              <a:spcBef>
                <a:spcPts val="0"/>
              </a:spcBef>
              <a:buClr>
                <a:srgbClr val="F5A408"/>
              </a:buClr>
              <a:buNone/>
            </a:pPr>
            <a:endParaRPr lang="en-US" sz="2400" b="1"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algn="just">
              <a:spcBef>
                <a:spcPts val="0"/>
              </a:spcBef>
              <a:buClr>
                <a:srgbClr val="F5A408"/>
              </a:buClr>
              <a:buNone/>
            </a:pPr>
            <a:r>
              <a:rPr lang="en-US" sz="2400" b="1"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Right now Bulgarian law enforcement experience serious practical difficulties concerning ensuring the </a:t>
            </a: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victims,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who do not speak Bulgarian language, right to information in the context of providing these people  with  translation or interpretation. </a:t>
            </a:r>
          </a:p>
          <a:p>
            <a:pPr marL="0" lvl="0" indent="0" algn="just">
              <a:spcBef>
                <a:spcPts val="0"/>
              </a:spcBef>
              <a:buClr>
                <a:srgbClr val="F5A408"/>
              </a:buClr>
              <a:buNone/>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Because of the fact that Bulgaria has a common border with Turkey</a:t>
            </a:r>
            <a:r>
              <a:rPr lang="bg-BG" sz="2400" dirty="0">
                <a:solidFill>
                  <a:prstClr val="black">
                    <a:lumMod val="75000"/>
                    <a:lumOff val="25000"/>
                  </a:prstClr>
                </a:solidFill>
                <a:latin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thousands of migrants from Syria, Iraq, Afghanistan, Pakistan, etc. try to reach EU countries via Bulgaria.</a:t>
            </a:r>
            <a:r>
              <a:rPr lang="bg-BG"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Many of these people speak</a:t>
            </a:r>
            <a:r>
              <a:rPr lang="en-US" sz="2400" dirty="0">
                <a:solidFill>
                  <a:prstClr val="black">
                    <a:lumMod val="75000"/>
                    <a:lumOff val="25000"/>
                  </a:prstClr>
                </a:solidFill>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different</a:t>
            </a:r>
            <a:r>
              <a:rPr lang="en-US" sz="2400" dirty="0">
                <a:solidFill>
                  <a:prstClr val="black">
                    <a:lumMod val="75000"/>
                    <a:lumOff val="25000"/>
                  </a:prstClr>
                </a:solidFill>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exotic languages and dialects and that is why for the authorities is sometimes extremely difficult to fulfil their duties and obligations. </a:t>
            </a:r>
            <a:endParaRPr lang="bg-BG" sz="2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algn="just">
              <a:spcBef>
                <a:spcPts val="0"/>
              </a:spcBef>
              <a:buClr>
                <a:srgbClr val="F5A408"/>
              </a:buClr>
              <a:buNone/>
            </a:pPr>
            <a:r>
              <a:rPr lang="bg-BG"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In some parts of the country there is certain lack of well educated and skillful  interpreters and translators</a:t>
            </a:r>
            <a:r>
              <a:rPr lang="bg-BG"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which may result in </a:t>
            </a: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blocking of some </a:t>
            </a: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proceedings. </a:t>
            </a: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19</a:t>
            </a:fld>
            <a:endParaRPr lang="bg-BG" dirty="0"/>
          </a:p>
        </p:txBody>
      </p:sp>
    </p:spTree>
    <p:extLst>
      <p:ext uri="{BB962C8B-B14F-4D97-AF65-F5344CB8AC3E}">
        <p14:creationId xmlns:p14="http://schemas.microsoft.com/office/powerpoint/2010/main" val="428466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2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200" b="1" dirty="0" smtClean="0">
                <a:solidFill>
                  <a:schemeClr val="bg1"/>
                </a:solidFill>
                <a:latin typeface="Times New Roman" pitchFamily="18" charset="0"/>
                <a:cs typeface="Times New Roman" pitchFamily="18" charset="0"/>
              </a:rPr>
              <a:t>BULGARIA </a:t>
            </a:r>
            <a:endParaRPr lang="en-US" sz="22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b="1" dirty="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38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	</a:t>
            </a:r>
          </a:p>
          <a:p>
            <a:pPr marL="0" indent="0" algn="ctr">
              <a:spcBef>
                <a:spcPts val="0"/>
              </a:spcBef>
              <a:buNone/>
            </a:pPr>
            <a:r>
              <a:rPr lang="en-US" sz="2800" b="1" dirty="0" smtClean="0">
                <a:solidFill>
                  <a:schemeClr val="tx1"/>
                </a:solidFill>
                <a:latin typeface="Times New Roman" panose="02020603050405020304" pitchFamily="18" charset="0"/>
                <a:cs typeface="Times New Roman" panose="02020603050405020304" pitchFamily="18" charset="0"/>
              </a:rPr>
              <a:t>LEGAL FRAMEWORK- NATIONAL LEGISLATION:</a:t>
            </a:r>
          </a:p>
          <a:p>
            <a:pPr marL="0" indent="0" algn="just">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Constitution of the Republic of </a:t>
            </a:r>
            <a:r>
              <a:rPr lang="en-US" sz="2800" dirty="0" smtClean="0">
                <a:latin typeface="Times New Roman" panose="02020603050405020304" pitchFamily="18" charset="0"/>
                <a:cs typeface="Times New Roman" panose="02020603050405020304" pitchFamily="18" charset="0"/>
              </a:rPr>
              <a:t>Bulgaria</a:t>
            </a:r>
            <a:r>
              <a:rPr lang="bg-BG" sz="2800"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bg-BG" sz="2800" b="1" dirty="0">
                <a:latin typeface="Times New Roman" panose="02020603050405020304" pitchFamily="18" charset="0"/>
                <a:cs typeface="Times New Roman" panose="02020603050405020304" pitchFamily="18" charset="0"/>
              </a:rPr>
              <a:t>	</a:t>
            </a:r>
            <a:r>
              <a:rPr lang="bg-BG" sz="2800" b="1" dirty="0" smtClean="0">
                <a:latin typeface="Times New Roman" panose="02020603050405020304" pitchFamily="18" charset="0"/>
                <a:cs typeface="Times New Roman" panose="02020603050405020304" pitchFamily="18" charset="0"/>
              </a:rPr>
              <a:t>-</a:t>
            </a:r>
            <a:r>
              <a:rPr lang="en-US" sz="2800" dirty="0" smtClean="0">
                <a:latin typeface="Times New Roman"/>
                <a:ea typeface="Times New Roman"/>
                <a:cs typeface="Times New Roman"/>
              </a:rPr>
              <a:t> Combating </a:t>
            </a:r>
            <a:r>
              <a:rPr lang="en-US" sz="2800" dirty="0">
                <a:latin typeface="Times New Roman"/>
                <a:ea typeface="Times New Roman"/>
                <a:cs typeface="Times New Roman"/>
              </a:rPr>
              <a:t>Trafficking in Human Beings Act</a:t>
            </a:r>
            <a:r>
              <a:rPr lang="en-US" sz="2800" dirty="0" smtClean="0">
                <a:latin typeface="Times New Roman"/>
                <a:ea typeface="Times New Roman"/>
                <a:cs typeface="Times New Roman"/>
              </a:rPr>
              <a:t>;</a:t>
            </a:r>
            <a:endParaRPr lang="bg-BG" sz="2800" dirty="0" smtClean="0">
              <a:latin typeface="Times New Roman"/>
              <a:ea typeface="Times New Roman"/>
              <a:cs typeface="Times New Roman"/>
            </a:endParaRPr>
          </a:p>
          <a:p>
            <a:pPr marL="0" indent="0" algn="just">
              <a:spcBef>
                <a:spcPts val="0"/>
              </a:spcBef>
              <a:buNone/>
            </a:pPr>
            <a:r>
              <a:rPr lang="bg-BG" sz="2800" dirty="0">
                <a:latin typeface="Times New Roman"/>
                <a:ea typeface="Times New Roman"/>
                <a:cs typeface="Times New Roman"/>
              </a:rPr>
              <a:t>	</a:t>
            </a:r>
            <a:r>
              <a:rPr lang="bg-BG" sz="2800" b="1" dirty="0" smtClean="0">
                <a:latin typeface="Times New Roman"/>
                <a:ea typeface="Times New Roman"/>
                <a:cs typeface="Times New Roman"/>
              </a:rPr>
              <a:t>- </a:t>
            </a:r>
            <a:r>
              <a:rPr lang="en-US" sz="2800" dirty="0" smtClean="0">
                <a:latin typeface="Times New Roman"/>
                <a:ea typeface="Times New Roman"/>
                <a:cs typeface="Times New Roman"/>
              </a:rPr>
              <a:t>Penal Code;</a:t>
            </a:r>
          </a:p>
          <a:p>
            <a:pPr marL="0" indent="0" algn="just">
              <a:spcBef>
                <a:spcPts val="0"/>
              </a:spcBef>
              <a:buNone/>
            </a:pPr>
            <a:r>
              <a:rPr lang="en-US" sz="2800" dirty="0">
                <a:latin typeface="Times New Roman"/>
                <a:ea typeface="Times New Roman"/>
                <a:cs typeface="Times New Roman"/>
              </a:rPr>
              <a:t>	</a:t>
            </a:r>
            <a:r>
              <a:rPr lang="en-US" sz="2800" b="1" dirty="0" smtClean="0">
                <a:latin typeface="Times New Roman"/>
                <a:ea typeface="Times New Roman"/>
                <a:cs typeface="Times New Roman"/>
              </a:rPr>
              <a:t>-</a:t>
            </a:r>
            <a:r>
              <a:rPr lang="en-US" sz="2800" dirty="0" smtClean="0">
                <a:latin typeface="Times New Roman"/>
                <a:ea typeface="Times New Roman"/>
                <a:cs typeface="Times New Roman"/>
              </a:rPr>
              <a:t> </a:t>
            </a:r>
            <a:r>
              <a:rPr lang="en-US" sz="2800" dirty="0">
                <a:latin typeface="Times New Roman"/>
                <a:ea typeface="Times New Roman"/>
                <a:cs typeface="Times New Roman"/>
              </a:rPr>
              <a:t>Penal Procedure </a:t>
            </a:r>
            <a:r>
              <a:rPr lang="en-US" sz="2800" dirty="0" smtClean="0">
                <a:latin typeface="Times New Roman"/>
                <a:ea typeface="Times New Roman"/>
                <a:cs typeface="Times New Roman"/>
              </a:rPr>
              <a:t>Code;</a:t>
            </a:r>
            <a:endParaRPr lang="bg-BG" sz="2800" dirty="0" smtClean="0">
              <a:latin typeface="Times New Roman"/>
              <a:ea typeface="Times New Roman"/>
              <a:cs typeface="Times New Roman"/>
            </a:endParaRPr>
          </a:p>
          <a:p>
            <a:pPr marL="0" indent="0" algn="just">
              <a:spcBef>
                <a:spcPts val="0"/>
              </a:spcBef>
              <a:buNone/>
            </a:pPr>
            <a:r>
              <a:rPr lang="bg-BG" sz="2800" dirty="0">
                <a:latin typeface="Times New Roman"/>
                <a:ea typeface="Times New Roman"/>
                <a:cs typeface="Times New Roman"/>
              </a:rPr>
              <a:t>	</a:t>
            </a:r>
            <a:r>
              <a:rPr lang="bg-BG" sz="2800" b="1" dirty="0" smtClean="0">
                <a:latin typeface="Times New Roman"/>
                <a:ea typeface="Times New Roman"/>
                <a:cs typeface="Times New Roman"/>
              </a:rPr>
              <a:t>-</a:t>
            </a:r>
            <a:r>
              <a:rPr lang="bg-BG" sz="2800" dirty="0" smtClean="0">
                <a:latin typeface="Times New Roman"/>
                <a:ea typeface="Times New Roman"/>
                <a:cs typeface="Times New Roman"/>
              </a:rPr>
              <a:t> </a:t>
            </a:r>
            <a:r>
              <a:rPr lang="en-US" sz="2800" dirty="0">
                <a:latin typeface="Times New Roman"/>
                <a:ea typeface="Times New Roman"/>
                <a:cs typeface="Times New Roman"/>
              </a:rPr>
              <a:t>Crime Victim Assistance and Financial Compensation </a:t>
            </a:r>
            <a:r>
              <a:rPr lang="en-US" sz="2800" dirty="0" smtClean="0">
                <a:latin typeface="Times New Roman"/>
                <a:ea typeface="Times New Roman"/>
                <a:cs typeface="Times New Roman"/>
              </a:rPr>
              <a:t>Act</a:t>
            </a:r>
            <a:r>
              <a:rPr lang="bg-BG" sz="2800" dirty="0" smtClean="0">
                <a:latin typeface="Times New Roman"/>
                <a:ea typeface="Times New Roman"/>
                <a:cs typeface="Times New Roman"/>
              </a:rPr>
              <a:t>;</a:t>
            </a:r>
          </a:p>
          <a:p>
            <a:pPr marL="0" indent="0" algn="just">
              <a:spcBef>
                <a:spcPts val="0"/>
              </a:spcBef>
              <a:buNone/>
            </a:pPr>
            <a:r>
              <a:rPr lang="bg-BG" sz="2800" dirty="0">
                <a:latin typeface="Times New Roman"/>
                <a:ea typeface="Times New Roman"/>
                <a:cs typeface="Times New Roman"/>
              </a:rPr>
              <a:t>	</a:t>
            </a:r>
            <a:r>
              <a:rPr lang="bg-BG" sz="2800" b="1" dirty="0" smtClean="0">
                <a:latin typeface="Times New Roman"/>
                <a:ea typeface="Times New Roman"/>
                <a:cs typeface="Times New Roman"/>
              </a:rPr>
              <a:t>-</a:t>
            </a:r>
            <a:r>
              <a:rPr lang="bg-BG" sz="2800" dirty="0" smtClean="0">
                <a:latin typeface="Times New Roman"/>
                <a:ea typeface="Times New Roman"/>
                <a:cs typeface="Times New Roman"/>
              </a:rPr>
              <a:t> </a:t>
            </a:r>
            <a:r>
              <a:rPr lang="en-US" sz="2800" dirty="0">
                <a:latin typeface="Times New Roman"/>
                <a:ea typeface="Times New Roman"/>
                <a:cs typeface="Times New Roman"/>
              </a:rPr>
              <a:t>Law on the Protection of Persons Threatened in connection with Criminal </a:t>
            </a:r>
            <a:r>
              <a:rPr lang="en-US" sz="2800" dirty="0" smtClean="0">
                <a:latin typeface="Times New Roman"/>
                <a:ea typeface="Times New Roman"/>
                <a:cs typeface="Times New Roman"/>
              </a:rPr>
              <a:t>Proceedings;</a:t>
            </a:r>
          </a:p>
          <a:p>
            <a:pPr marL="0" indent="0" algn="just">
              <a:spcBef>
                <a:spcPts val="0"/>
              </a:spcBef>
              <a:buNone/>
            </a:pPr>
            <a:r>
              <a:rPr lang="en-US" sz="2800" dirty="0">
                <a:latin typeface="Times New Roman"/>
                <a:ea typeface="Times New Roman"/>
                <a:cs typeface="Times New Roman"/>
              </a:rPr>
              <a:t>	</a:t>
            </a:r>
            <a:r>
              <a:rPr lang="en-US" sz="2800" dirty="0" smtClean="0">
                <a:latin typeface="Times New Roman"/>
                <a:ea typeface="Times New Roman"/>
                <a:cs typeface="Times New Roman"/>
              </a:rPr>
              <a:t>- Law on Forfeiture in Favor of the State of Illegally Acquired Property;</a:t>
            </a:r>
          </a:p>
          <a:p>
            <a:pPr marL="0" indent="0" algn="just">
              <a:spcBef>
                <a:spcPts val="0"/>
              </a:spcBef>
              <a:buNone/>
            </a:pPr>
            <a:endParaRPr lang="en-US" sz="2800" dirty="0" smtClean="0">
              <a:latin typeface="Times New Roman"/>
              <a:ea typeface="Times New Roman"/>
              <a:cs typeface="Times New Roman"/>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a:t>
            </a:fld>
            <a:endParaRPr lang="bg-BG" dirty="0"/>
          </a:p>
        </p:txBody>
      </p:sp>
    </p:spTree>
    <p:extLst>
      <p:ext uri="{BB962C8B-B14F-4D97-AF65-F5344CB8AC3E}">
        <p14:creationId xmlns:p14="http://schemas.microsoft.com/office/powerpoint/2010/main" val="1915097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bg-BG" sz="2800" b="1" dirty="0" smtClean="0">
              <a:latin typeface="Times New Roman" panose="02020603050405020304" pitchFamily="18" charset="0"/>
              <a:cs typeface="Times New Roman" panose="02020603050405020304" pitchFamily="18" charset="0"/>
            </a:endParaRPr>
          </a:p>
          <a:p>
            <a:pPr marL="0" lvl="0" indent="0" algn="ctr">
              <a:spcBef>
                <a:spcPts val="0"/>
              </a:spcBef>
              <a:buClr>
                <a:srgbClr val="F5A408"/>
              </a:buClr>
              <a:buNone/>
            </a:pPr>
            <a:r>
              <a:rPr lang="bg-BG" sz="2800" dirty="0">
                <a:latin typeface="Times New Roman" panose="02020603050405020304" pitchFamily="18" charset="0"/>
                <a:cs typeface="Times New Roman" panose="02020603050405020304" pitchFamily="18" charset="0"/>
              </a:rPr>
              <a:t>	</a:t>
            </a:r>
            <a:r>
              <a:rPr lang="en-GB" sz="2400" b="1" dirty="0">
                <a:latin typeface="Times New Roman"/>
                <a:ea typeface="Times New Roman"/>
              </a:rPr>
              <a:t>LAW AND PRACTICES RELATING TO LEGAL ASSISTANCE AND LEGAL AID TO VICTIMS OF </a:t>
            </a:r>
            <a:r>
              <a:rPr lang="en-GB" sz="2400" b="1" dirty="0" smtClean="0">
                <a:latin typeface="Times New Roman"/>
                <a:ea typeface="Times New Roman"/>
              </a:rPr>
              <a:t>TRAFFICKING</a:t>
            </a:r>
          </a:p>
          <a:p>
            <a:pPr marL="0" lvl="0" indent="0" algn="ctr">
              <a:spcBef>
                <a:spcPts val="0"/>
              </a:spcBef>
              <a:buClr>
                <a:srgbClr val="F5A408"/>
              </a:buClr>
              <a:buNone/>
            </a:pPr>
            <a:endParaRPr lang="en-US" sz="2400" b="1" dirty="0">
              <a:solidFill>
                <a:prstClr val="black">
                  <a:lumMod val="75000"/>
                  <a:lumOff val="25000"/>
                </a:prstClr>
              </a:solidFill>
              <a:latin typeface="Times New Roman" panose="02020603050405020304" pitchFamily="18" charset="0"/>
              <a:cs typeface="Times New Roman" panose="02020603050405020304" pitchFamily="18" charset="0"/>
            </a:endParaRPr>
          </a:p>
          <a:p>
            <a:pPr marL="0" lvl="0" indent="0" algn="just">
              <a:buClr>
                <a:srgbClr val="F5A408"/>
              </a:buClr>
              <a:buNone/>
            </a:pPr>
            <a:r>
              <a:rPr lang="en-US" sz="2800" dirty="0" smtClean="0">
                <a:solidFill>
                  <a:prstClr val="black">
                    <a:lumMod val="75000"/>
                    <a:lumOff val="25000"/>
                  </a:prstClr>
                </a:solidFill>
                <a:latin typeface="Times New Roman" panose="02020603050405020304" pitchFamily="18" charset="0"/>
                <a:cs typeface="Times New Roman" panose="02020603050405020304" pitchFamily="18" charset="0"/>
              </a:rPr>
              <a:t>	The </a:t>
            </a: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Bulgarian LEGAL AID ACT regulates the </a:t>
            </a:r>
            <a:r>
              <a:rPr lang="en-US" sz="2800" b="1" dirty="0">
                <a:solidFill>
                  <a:prstClr val="black">
                    <a:lumMod val="75000"/>
                    <a:lumOff val="25000"/>
                  </a:prstClr>
                </a:solidFill>
                <a:latin typeface="Times New Roman" panose="02020603050405020304" pitchFamily="18" charset="0"/>
                <a:cs typeface="Times New Roman" panose="02020603050405020304" pitchFamily="18" charset="0"/>
              </a:rPr>
              <a:t>legal assistance </a:t>
            </a: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in criminal, civil and administrative cases before all courts. According to it:</a:t>
            </a:r>
          </a:p>
          <a:p>
            <a:pPr marL="0" lvl="0" indent="0" algn="just">
              <a:buClr>
                <a:srgbClr val="F5A408"/>
              </a:buClr>
              <a:buNone/>
            </a:pP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    The legal assistance shall be exercised by lawyers and funded by the state.</a:t>
            </a:r>
          </a:p>
          <a:p>
            <a:pPr marL="0" lvl="0" indent="0" algn="just">
              <a:buClr>
                <a:srgbClr val="F5A408"/>
              </a:buClr>
              <a:buNone/>
            </a:pP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    The purpose of the law is to ensure equal access to justice by ensuring and providing effective legal assistance.</a:t>
            </a:r>
          </a:p>
          <a:p>
            <a:pPr marL="0" lvl="0" indent="0" algn="just">
              <a:buClr>
                <a:srgbClr val="F5A408"/>
              </a:buClr>
              <a:buNone/>
            </a:pPr>
            <a:r>
              <a:rPr lang="en-US" sz="2800" dirty="0">
                <a:solidFill>
                  <a:prstClr val="black">
                    <a:lumMod val="75000"/>
                    <a:lumOff val="25000"/>
                  </a:prstClr>
                </a:solidFill>
                <a:latin typeface="Times New Roman" panose="02020603050405020304" pitchFamily="18" charset="0"/>
                <a:cs typeface="Times New Roman" panose="02020603050405020304" pitchFamily="18" charset="0"/>
              </a:rPr>
              <a:t>    The funds for legal assistance shall be provided from the state budget</a:t>
            </a:r>
            <a:r>
              <a:rPr lang="en-US" sz="3600" dirty="0">
                <a:solidFill>
                  <a:prstClr val="black">
                    <a:lumMod val="75000"/>
                    <a:lumOff val="25000"/>
                  </a:prstClr>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20</a:t>
            </a:fld>
            <a:endParaRPr lang="bg-BG" dirty="0"/>
          </a:p>
        </p:txBody>
      </p:sp>
    </p:spTree>
    <p:extLst>
      <p:ext uri="{BB962C8B-B14F-4D97-AF65-F5344CB8AC3E}">
        <p14:creationId xmlns:p14="http://schemas.microsoft.com/office/powerpoint/2010/main" val="74470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just">
              <a:buNone/>
            </a:pPr>
            <a:r>
              <a:rPr lang="en-US" sz="2800" b="1" dirty="0" smtClean="0">
                <a:latin typeface="Times New Roman" panose="02020603050405020304" pitchFamily="18" charset="0"/>
                <a:cs typeface="Times New Roman" panose="02020603050405020304" pitchFamily="18" charset="0"/>
              </a:rPr>
              <a:t>	</a:t>
            </a:r>
            <a:r>
              <a:rPr lang="en-GB" sz="2800" b="1" dirty="0" smtClean="0">
                <a:latin typeface="Times New Roman"/>
                <a:ea typeface="Times New Roman"/>
              </a:rPr>
              <a:t>When </a:t>
            </a:r>
            <a:r>
              <a:rPr lang="en-GB" sz="2800" b="1" dirty="0">
                <a:latin typeface="Times New Roman"/>
                <a:ea typeface="Times New Roman"/>
              </a:rPr>
              <a:t>the right </a:t>
            </a:r>
            <a:r>
              <a:rPr lang="en-GB" sz="2800" b="1" dirty="0" smtClean="0">
                <a:latin typeface="Times New Roman"/>
                <a:ea typeface="Times New Roman"/>
              </a:rPr>
              <a:t>arises</a:t>
            </a:r>
            <a:endParaRPr lang="en-US" sz="2800" dirty="0" smtClean="0">
              <a:latin typeface="Times New Roman"/>
              <a:ea typeface="Times New Roman"/>
            </a:endParaRPr>
          </a:p>
          <a:p>
            <a:pPr marL="0" indent="0" algn="just">
              <a:buNone/>
            </a:pPr>
            <a:r>
              <a:rPr lang="en-US" sz="2800" dirty="0">
                <a:latin typeface="Times New Roman"/>
                <a:ea typeface="Times New Roman"/>
              </a:rPr>
              <a:t>	</a:t>
            </a:r>
            <a:r>
              <a:rPr lang="en-GB" sz="2800" dirty="0" smtClean="0">
                <a:latin typeface="Times New Roman"/>
                <a:ea typeface="Times New Roman"/>
              </a:rPr>
              <a:t>The </a:t>
            </a:r>
            <a:r>
              <a:rPr lang="en-GB" sz="2800" dirty="0">
                <a:latin typeface="Times New Roman"/>
                <a:ea typeface="Times New Roman"/>
              </a:rPr>
              <a:t>right to free legal consultation for victims arises from the moment of their identification as victims. This is the time, when the state authorities are obliged to inform them of their right to legal aid, the services to which they can turn in order to exercise that right, and the terms and procedures for obtaining legal aid free of charge.</a:t>
            </a:r>
            <a:endParaRPr lang="bg-BG" sz="2800" dirty="0">
              <a:latin typeface="Times New Roman"/>
              <a:ea typeface="Times New Roman"/>
            </a:endParaRP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21</a:t>
            </a:fld>
            <a:endParaRPr lang="bg-BG" dirty="0"/>
          </a:p>
        </p:txBody>
      </p:sp>
    </p:spTree>
    <p:extLst>
      <p:ext uri="{BB962C8B-B14F-4D97-AF65-F5344CB8AC3E}">
        <p14:creationId xmlns:p14="http://schemas.microsoft.com/office/powerpoint/2010/main" val="1106547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228600" indent="0" algn="just">
              <a:buNone/>
            </a:pPr>
            <a:endParaRPr lang="en-US" sz="2800" b="1" dirty="0">
              <a:latin typeface="Times New Roman" panose="02020603050405020304" pitchFamily="18" charset="0"/>
              <a:cs typeface="Times New Roman" panose="02020603050405020304" pitchFamily="18" charset="0"/>
            </a:endParaRPr>
          </a:p>
          <a:p>
            <a:pPr marL="228600" indent="0" algn="just">
              <a:buNone/>
            </a:pPr>
            <a:r>
              <a:rPr lang="en-US" sz="2800" b="1" dirty="0" smtClean="0">
                <a:latin typeface="Times New Roman" panose="02020603050405020304" pitchFamily="18" charset="0"/>
                <a:ea typeface="Times New Roman"/>
                <a:cs typeface="Times New Roman" panose="02020603050405020304" pitchFamily="18" charset="0"/>
              </a:rPr>
              <a:t>		</a:t>
            </a:r>
            <a:r>
              <a:rPr lang="en-GB" sz="2800" b="1" dirty="0" smtClean="0">
                <a:latin typeface="Times New Roman"/>
                <a:ea typeface="Times New Roman"/>
              </a:rPr>
              <a:t>Procedure </a:t>
            </a:r>
            <a:r>
              <a:rPr lang="en-GB" sz="2800" b="1" dirty="0">
                <a:latin typeface="Times New Roman"/>
                <a:ea typeface="Times New Roman"/>
              </a:rPr>
              <a:t>and competent </a:t>
            </a:r>
            <a:r>
              <a:rPr lang="en-GB" sz="2800" b="1" dirty="0" smtClean="0">
                <a:latin typeface="Times New Roman"/>
                <a:ea typeface="Times New Roman"/>
              </a:rPr>
              <a:t>authority</a:t>
            </a:r>
            <a:endParaRPr lang="en-US" sz="2800" dirty="0" smtClean="0">
              <a:latin typeface="Times New Roman"/>
              <a:ea typeface="Times New Roman"/>
            </a:endParaRPr>
          </a:p>
          <a:p>
            <a:pPr marL="228600" indent="0" algn="just">
              <a:buNone/>
            </a:pPr>
            <a:r>
              <a:rPr lang="en-US" sz="2800" dirty="0">
                <a:latin typeface="Times New Roman"/>
                <a:ea typeface="Times New Roman"/>
              </a:rPr>
              <a:t>	</a:t>
            </a:r>
            <a:r>
              <a:rPr lang="en-US" sz="2800" dirty="0" smtClean="0">
                <a:latin typeface="Times New Roman"/>
                <a:ea typeface="Times New Roman"/>
              </a:rPr>
              <a:t>	</a:t>
            </a:r>
            <a:r>
              <a:rPr lang="en-GB" sz="2800" dirty="0" smtClean="0">
                <a:latin typeface="Times New Roman"/>
                <a:ea typeface="Times New Roman"/>
              </a:rPr>
              <a:t>The </a:t>
            </a:r>
            <a:r>
              <a:rPr lang="en-GB" sz="2800" dirty="0">
                <a:latin typeface="Times New Roman"/>
                <a:ea typeface="Times New Roman"/>
              </a:rPr>
              <a:t>competent authorities organizing the provision of legal aid are the National Legal Aid Bureau and the regional Bar Associations. The National Legal Aid Bureau keeps a National Legal Aid Register for the lawyers designated to provide legal aid at the district of each district court.</a:t>
            </a:r>
            <a:endParaRPr lang="bg-BG" sz="2800" dirty="0">
              <a:latin typeface="Times New Roman"/>
              <a:ea typeface="Times New Roman"/>
            </a:endParaRPr>
          </a:p>
          <a:p>
            <a:pPr indent="0" algn="just">
              <a:buNone/>
            </a:pPr>
            <a:r>
              <a:rPr lang="en-GB" sz="2800" dirty="0" smtClean="0">
                <a:latin typeface="Times New Roman"/>
                <a:ea typeface="Times New Roman"/>
              </a:rPr>
              <a:t>		In </a:t>
            </a:r>
            <a:r>
              <a:rPr lang="en-GB" sz="2800" dirty="0">
                <a:latin typeface="Times New Roman"/>
                <a:ea typeface="Times New Roman"/>
              </a:rPr>
              <a:t>order to be granted free legal aid, the victim should file a request to the Bureau along with the required supporting documents. </a:t>
            </a:r>
            <a:endParaRPr lang="bg-BG" sz="2800" dirty="0">
              <a:latin typeface="Times New Roman"/>
              <a:ea typeface="Times New Roman"/>
            </a:endParaRPr>
          </a:p>
          <a:p>
            <a:pPr indent="0" algn="just">
              <a:buNone/>
            </a:pPr>
            <a:r>
              <a:rPr lang="en-GB" sz="2800" dirty="0" smtClean="0">
                <a:latin typeface="Times New Roman"/>
                <a:ea typeface="Times New Roman"/>
              </a:rPr>
              <a:t>		The </a:t>
            </a:r>
            <a:r>
              <a:rPr lang="en-GB" sz="2800" dirty="0">
                <a:latin typeface="Times New Roman"/>
                <a:ea typeface="Times New Roman"/>
              </a:rPr>
              <a:t>decision to grant legal aid is taken by the President of the Bureau within 14 days after submission of all required documents. This decision is then forwarded for appointment of an attorney to the competent Bar Association depending on the court district where proceedings would legally take place. </a:t>
            </a:r>
            <a:endParaRPr lang="bg-BG" sz="2800" dirty="0">
              <a:latin typeface="Times New Roman"/>
              <a:ea typeface="Times New Roman"/>
            </a:endParaRP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22</a:t>
            </a:fld>
            <a:endParaRPr lang="bg-BG" dirty="0"/>
          </a:p>
        </p:txBody>
      </p:sp>
    </p:spTree>
    <p:extLst>
      <p:ext uri="{BB962C8B-B14F-4D97-AF65-F5344CB8AC3E}">
        <p14:creationId xmlns:p14="http://schemas.microsoft.com/office/powerpoint/2010/main" val="2832215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3800" b="1" dirty="0">
              <a:latin typeface="Times New Roman" panose="02020603050405020304" pitchFamily="18" charset="0"/>
              <a:cs typeface="Times New Roman" panose="02020603050405020304" pitchFamily="18" charset="0"/>
            </a:endParaRPr>
          </a:p>
          <a:p>
            <a:pPr marL="0" indent="0" algn="ctr">
              <a:spcBef>
                <a:spcPts val="0"/>
              </a:spcBef>
              <a:buNone/>
            </a:pPr>
            <a:r>
              <a:rPr lang="en-US" sz="3800" b="1" dirty="0" smtClean="0">
                <a:latin typeface="Times New Roman" panose="02020603050405020304" pitchFamily="18" charset="0"/>
                <a:ea typeface="Times New Roman"/>
                <a:cs typeface="Times New Roman" panose="02020603050405020304" pitchFamily="18" charset="0"/>
              </a:rPr>
              <a:t>		</a:t>
            </a:r>
            <a:r>
              <a:rPr lang="en-GB" sz="2800" b="1" dirty="0" smtClean="0">
                <a:solidFill>
                  <a:schemeClr val="tx1"/>
                </a:solidFill>
                <a:latin typeface="Times New Roman"/>
                <a:ea typeface="Times New Roman"/>
              </a:rPr>
              <a:t>Eligibility </a:t>
            </a:r>
            <a:r>
              <a:rPr lang="en-GB" sz="2800" b="1" dirty="0">
                <a:solidFill>
                  <a:schemeClr val="tx1"/>
                </a:solidFill>
                <a:latin typeface="Times New Roman"/>
                <a:ea typeface="Times New Roman"/>
              </a:rPr>
              <a:t>criteria for provision of primary legal aid</a:t>
            </a:r>
            <a:endParaRPr lang="bg-BG" sz="2800" dirty="0">
              <a:solidFill>
                <a:schemeClr val="tx1"/>
              </a:solidFill>
              <a:latin typeface="Times New Roman"/>
              <a:ea typeface="Times New Roman"/>
            </a:endParaRPr>
          </a:p>
          <a:p>
            <a:pPr indent="0" algn="just">
              <a:buNone/>
            </a:pPr>
            <a:r>
              <a:rPr lang="en-GB" sz="2800" dirty="0" smtClean="0">
                <a:latin typeface="Times New Roman"/>
                <a:ea typeface="Times New Roman"/>
              </a:rPr>
              <a:t>		Pursuant </a:t>
            </a:r>
            <a:r>
              <a:rPr lang="en-GB" sz="2800" dirty="0">
                <a:latin typeface="Times New Roman"/>
                <a:ea typeface="Times New Roman"/>
              </a:rPr>
              <a:t>to the Legal Aid Act victims of human trafficking are entitled to free legal aid if “</a:t>
            </a:r>
            <a:r>
              <a:rPr lang="en-GB" sz="2800" i="1" dirty="0">
                <a:latin typeface="Times New Roman"/>
                <a:ea typeface="Times New Roman"/>
              </a:rPr>
              <a:t>they do not have means to pay and wish to avail themselves of the assistance of a lawyer</a:t>
            </a:r>
            <a:r>
              <a:rPr lang="en-GB" sz="2800" dirty="0">
                <a:latin typeface="Times New Roman"/>
                <a:ea typeface="Times New Roman"/>
              </a:rPr>
              <a:t>”. However, the act does not give particular instructions on the manner of proving the lack of means to pay for legal assistance.</a:t>
            </a:r>
            <a:endParaRPr lang="bg-BG" sz="2800" dirty="0">
              <a:latin typeface="Times New Roman"/>
              <a:ea typeface="Times New Roman"/>
            </a:endParaRPr>
          </a:p>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23</a:t>
            </a:fld>
            <a:endParaRPr lang="bg-BG" dirty="0"/>
          </a:p>
        </p:txBody>
      </p:sp>
    </p:spTree>
    <p:extLst>
      <p:ext uri="{BB962C8B-B14F-4D97-AF65-F5344CB8AC3E}">
        <p14:creationId xmlns:p14="http://schemas.microsoft.com/office/powerpoint/2010/main" val="1018729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858000"/>
          </a:xfrm>
        </p:spPr>
        <p:txBody>
          <a:bodyPr>
            <a:normAutofit fontScale="250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3600" b="1" dirty="0">
              <a:solidFill>
                <a:schemeClr val="bg1"/>
              </a:solidFill>
              <a:latin typeface="Times New Roman" pitchFamily="18" charset="0"/>
              <a:cs typeface="Times New Roman" pitchFamily="18" charset="0"/>
            </a:endParaRPr>
          </a:p>
          <a:p>
            <a:pPr marL="457200" lvl="1" indent="-457200" algn="ctr">
              <a:spcBef>
                <a:spcPts val="0"/>
              </a:spcBef>
              <a:buNone/>
            </a:pPr>
            <a:endParaRPr lang="en-US" sz="80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 VICTIMS OF HUMAN TRAFFICKING FOREIGN CITIZENS-</a:t>
            </a: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BULGARIA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a:latin typeface="Times New Roman" panose="02020603050405020304" pitchFamily="18" charset="0"/>
                <a:cs typeface="Times New Roman" panose="02020603050405020304" pitchFamily="18" charset="0"/>
              </a:rPr>
              <a:t>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smtClean="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a:p>
            <a:pPr indent="0">
              <a:lnSpc>
                <a:spcPct val="112000"/>
              </a:lnSpc>
              <a:buNone/>
            </a:pPr>
            <a:r>
              <a:rPr lang="en-US" sz="8000" b="1" dirty="0" smtClean="0">
                <a:latin typeface="Times New Roman" panose="02020603050405020304" pitchFamily="18" charset="0"/>
                <a:ea typeface="Times New Roman"/>
                <a:cs typeface="Times New Roman" panose="02020603050405020304" pitchFamily="18" charset="0"/>
              </a:rPr>
              <a:t>		</a:t>
            </a:r>
          </a:p>
          <a:p>
            <a:pPr indent="457200">
              <a:lnSpc>
                <a:spcPct val="112000"/>
              </a:lnSpc>
            </a:pPr>
            <a:endParaRPr lang="en-US" sz="3800" b="1" dirty="0">
              <a:solidFill>
                <a:srgbClr val="1D208B"/>
              </a:solidFill>
              <a:latin typeface="Times New Roman" panose="02020603050405020304" pitchFamily="18" charset="0"/>
              <a:cs typeface="Times New Roman" panose="02020603050405020304" pitchFamily="18" charset="0"/>
            </a:endParaRPr>
          </a:p>
          <a:p>
            <a:pPr indent="0" algn="just">
              <a:lnSpc>
                <a:spcPct val="112000"/>
              </a:lnSpc>
              <a:buNone/>
            </a:pPr>
            <a:r>
              <a:rPr lang="en-GB" sz="3100" b="1" dirty="0" smtClean="0">
                <a:solidFill>
                  <a:srgbClr val="1D208B"/>
                </a:solidFill>
                <a:latin typeface="Times New Roman"/>
                <a:cs typeface="Cambria"/>
              </a:rPr>
              <a:t>	</a:t>
            </a:r>
            <a:endParaRPr lang="en-GB" sz="7400" b="1" dirty="0" smtClean="0">
              <a:solidFill>
                <a:srgbClr val="1D208B"/>
              </a:solidFill>
              <a:latin typeface="Times New Roman"/>
              <a:cs typeface="Cambria"/>
            </a:endParaRPr>
          </a:p>
          <a:p>
            <a:pPr indent="0" algn="ctr">
              <a:lnSpc>
                <a:spcPct val="112000"/>
              </a:lnSpc>
              <a:buNone/>
            </a:pPr>
            <a:r>
              <a:rPr lang="en-GB" sz="9600" b="1" dirty="0" smtClean="0">
                <a:solidFill>
                  <a:srgbClr val="1D208B"/>
                </a:solidFill>
                <a:latin typeface="Times New Roman"/>
                <a:cs typeface="Cambria"/>
              </a:rPr>
              <a:t>	</a:t>
            </a:r>
            <a:r>
              <a:rPr lang="en-GB" sz="9600" b="1" dirty="0" smtClean="0">
                <a:solidFill>
                  <a:schemeClr val="tx1"/>
                </a:solidFill>
                <a:latin typeface="Times New Roman"/>
                <a:cs typeface="Cambria"/>
              </a:rPr>
              <a:t>Legal </a:t>
            </a:r>
            <a:r>
              <a:rPr lang="en-GB" sz="9600" b="1" dirty="0">
                <a:solidFill>
                  <a:schemeClr val="tx1"/>
                </a:solidFill>
                <a:latin typeface="Times New Roman"/>
                <a:cs typeface="Cambria"/>
              </a:rPr>
              <a:t>representation in pre-trial phase of criminal proceedings</a:t>
            </a:r>
            <a:endParaRPr lang="bg-BG" sz="9600" b="1" dirty="0">
              <a:solidFill>
                <a:schemeClr val="tx1"/>
              </a:solidFill>
              <a:latin typeface="Cambria"/>
              <a:cs typeface="Cambria"/>
            </a:endParaRPr>
          </a:p>
          <a:p>
            <a:pPr marL="0" indent="0" algn="just">
              <a:buNone/>
            </a:pPr>
            <a:r>
              <a:rPr lang="en-US" sz="9600" dirty="0" smtClean="0">
                <a:latin typeface="Times New Roman"/>
                <a:ea typeface="Times New Roman"/>
              </a:rPr>
              <a:t>	</a:t>
            </a:r>
            <a:r>
              <a:rPr lang="en-GB" sz="9600" dirty="0" smtClean="0">
                <a:latin typeface="Times New Roman"/>
                <a:ea typeface="Times New Roman"/>
              </a:rPr>
              <a:t>The </a:t>
            </a:r>
            <a:r>
              <a:rPr lang="en-GB" sz="9600" dirty="0">
                <a:latin typeface="Times New Roman"/>
                <a:ea typeface="Times New Roman"/>
              </a:rPr>
              <a:t>pre-trial phase of criminal proceedings includes the pre-trial activities of the prosecutor and the organs of the pre-trial investigation (investigators and the organs of the police investigation). Its aim is to establish the objective truth of the circumstances on the case, to collect and secure the evidence, necessary for making the decision whether to take the suspect to court and for the completion of the court proceedings in the trial phase with a just </a:t>
            </a:r>
            <a:r>
              <a:rPr lang="en-GB" sz="9600" dirty="0" smtClean="0">
                <a:latin typeface="Times New Roman"/>
                <a:ea typeface="Times New Roman"/>
              </a:rPr>
              <a:t>sentence.</a:t>
            </a:r>
            <a:endParaRPr lang="en-US" sz="9600" dirty="0" smtClean="0">
              <a:latin typeface="Times New Roman"/>
              <a:ea typeface="Times New Roman"/>
            </a:endParaRPr>
          </a:p>
          <a:p>
            <a:pPr marL="0" indent="0" algn="just">
              <a:buNone/>
            </a:pPr>
            <a:r>
              <a:rPr lang="en-US" sz="9600" dirty="0">
                <a:latin typeface="Times New Roman"/>
                <a:ea typeface="Times New Roman"/>
              </a:rPr>
              <a:t>	</a:t>
            </a:r>
            <a:r>
              <a:rPr lang="en-GB" sz="9600" dirty="0" smtClean="0">
                <a:latin typeface="Times New Roman"/>
                <a:ea typeface="Times New Roman"/>
              </a:rPr>
              <a:t>The </a:t>
            </a:r>
            <a:r>
              <a:rPr lang="en-GB" sz="9600" dirty="0">
                <a:latin typeface="Times New Roman"/>
                <a:ea typeface="Times New Roman"/>
              </a:rPr>
              <a:t>Bulgarian Criminal Procedure Code and the Leal Aid Act do not explicitly regulate the right of the victim to be assigned a legal representative during the pre-trial phase. In practice, however, prosecutors review the qualification requirements for granting free legal aid and determine on granting legal aid to victims of crimes in a similar manner as free legal aid is granted to the accused. The legal grounds used for the purpose is the provision of article 75 of the Criminal Procedure Code on the rights of the victim, encompassing among others the right to legal counsel.</a:t>
            </a:r>
            <a:endParaRPr lang="bg-BG" sz="9600" dirty="0">
              <a:latin typeface="Times New Roman"/>
              <a:ea typeface="Times New Roman"/>
            </a:endParaRPr>
          </a:p>
          <a:p>
            <a:pPr marL="0" indent="0" algn="just">
              <a:spcBef>
                <a:spcPts val="0"/>
              </a:spcBef>
              <a:buNone/>
            </a:pPr>
            <a:r>
              <a:rPr lang="ru-RU" sz="9600" b="1" dirty="0" smtClean="0">
                <a:latin typeface="Times New Roman" panose="02020603050405020304" pitchFamily="18" charset="0"/>
                <a:cs typeface="Times New Roman" panose="02020603050405020304" pitchFamily="18" charset="0"/>
              </a:rPr>
              <a:t>	</a:t>
            </a: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24</a:t>
            </a:fld>
            <a:endParaRPr lang="bg-BG" dirty="0"/>
          </a:p>
        </p:txBody>
      </p:sp>
    </p:spTree>
    <p:extLst>
      <p:ext uri="{BB962C8B-B14F-4D97-AF65-F5344CB8AC3E}">
        <p14:creationId xmlns:p14="http://schemas.microsoft.com/office/powerpoint/2010/main" val="310073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858000"/>
          </a:xfrm>
        </p:spPr>
        <p:txBody>
          <a:bodyPr>
            <a:normAutofit fontScale="250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3600" b="1" dirty="0">
              <a:solidFill>
                <a:schemeClr val="bg1"/>
              </a:solidFill>
              <a:latin typeface="Times New Roman" pitchFamily="18" charset="0"/>
              <a:cs typeface="Times New Roman" pitchFamily="18" charset="0"/>
            </a:endParaRPr>
          </a:p>
          <a:p>
            <a:pPr marL="457200" lvl="1" indent="-457200" algn="ctr">
              <a:spcBef>
                <a:spcPts val="0"/>
              </a:spcBef>
              <a:buNone/>
            </a:pPr>
            <a:endParaRPr lang="en-US" sz="80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 VICTIMS OF HUMAN TRAFFICKING FOREIGN CITIZENS-</a:t>
            </a: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BULGARIA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a:latin typeface="Times New Roman" panose="02020603050405020304" pitchFamily="18" charset="0"/>
                <a:cs typeface="Times New Roman" panose="02020603050405020304" pitchFamily="18" charset="0"/>
              </a:rPr>
              <a:t>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smtClean="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a:p>
            <a:pPr indent="0">
              <a:lnSpc>
                <a:spcPct val="112000"/>
              </a:lnSpc>
              <a:buNone/>
            </a:pPr>
            <a:r>
              <a:rPr lang="en-US" sz="8000" b="1" dirty="0" smtClean="0">
                <a:latin typeface="Times New Roman" panose="02020603050405020304" pitchFamily="18" charset="0"/>
                <a:ea typeface="Times New Roman"/>
                <a:cs typeface="Times New Roman" panose="02020603050405020304" pitchFamily="18" charset="0"/>
              </a:rPr>
              <a:t>		</a:t>
            </a:r>
          </a:p>
          <a:p>
            <a:pPr indent="457200">
              <a:lnSpc>
                <a:spcPct val="112000"/>
              </a:lnSpc>
            </a:pPr>
            <a:endParaRPr lang="en-US" sz="3800" b="1" dirty="0">
              <a:solidFill>
                <a:srgbClr val="1D208B"/>
              </a:solidFill>
              <a:latin typeface="Times New Roman" panose="02020603050405020304" pitchFamily="18" charset="0"/>
              <a:cs typeface="Times New Roman" panose="02020603050405020304" pitchFamily="18" charset="0"/>
            </a:endParaRPr>
          </a:p>
          <a:p>
            <a:pPr indent="0" algn="just">
              <a:lnSpc>
                <a:spcPct val="112000"/>
              </a:lnSpc>
              <a:buNone/>
            </a:pPr>
            <a:r>
              <a:rPr lang="en-GB" sz="3100" b="1" dirty="0" smtClean="0">
                <a:solidFill>
                  <a:srgbClr val="1D208B"/>
                </a:solidFill>
                <a:latin typeface="Times New Roman"/>
                <a:cs typeface="Cambria"/>
              </a:rPr>
              <a:t>	</a:t>
            </a:r>
            <a:endParaRPr lang="en-GB" sz="7400" b="1" dirty="0" smtClean="0">
              <a:solidFill>
                <a:srgbClr val="1D208B"/>
              </a:solidFill>
              <a:latin typeface="Times New Roman"/>
              <a:cs typeface="Cambria"/>
            </a:endParaRPr>
          </a:p>
          <a:p>
            <a:pPr marL="0" lvl="0" indent="0" algn="ctr">
              <a:lnSpc>
                <a:spcPct val="112000"/>
              </a:lnSpc>
              <a:buNone/>
            </a:pPr>
            <a:r>
              <a:rPr lang="en-GB" sz="9600" b="1" dirty="0" smtClean="0">
                <a:solidFill>
                  <a:srgbClr val="1D208B"/>
                </a:solidFill>
                <a:latin typeface="Times New Roman"/>
                <a:cs typeface="Cambria"/>
              </a:rPr>
              <a:t>		</a:t>
            </a:r>
            <a:r>
              <a:rPr lang="en-GB" sz="11200" b="1" dirty="0" smtClean="0">
                <a:solidFill>
                  <a:schemeClr val="tx1"/>
                </a:solidFill>
                <a:latin typeface="Times New Roman"/>
                <a:cs typeface="Cambria"/>
              </a:rPr>
              <a:t>Legal </a:t>
            </a:r>
            <a:r>
              <a:rPr lang="en-GB" sz="11200" b="1" dirty="0">
                <a:solidFill>
                  <a:schemeClr val="tx1"/>
                </a:solidFill>
                <a:latin typeface="Times New Roman"/>
                <a:cs typeface="Cambria"/>
              </a:rPr>
              <a:t>representation before </a:t>
            </a:r>
            <a:r>
              <a:rPr lang="en-GB" sz="11200" b="1" dirty="0" smtClean="0">
                <a:solidFill>
                  <a:schemeClr val="tx1"/>
                </a:solidFill>
                <a:latin typeface="Times New Roman"/>
                <a:cs typeface="Cambria"/>
              </a:rPr>
              <a:t>court</a:t>
            </a:r>
          </a:p>
          <a:p>
            <a:pPr marL="0" lvl="0" indent="0">
              <a:lnSpc>
                <a:spcPct val="112000"/>
              </a:lnSpc>
              <a:buNone/>
            </a:pPr>
            <a:endParaRPr lang="bg-BG" sz="11200" b="1" dirty="0">
              <a:solidFill>
                <a:schemeClr val="tx1"/>
              </a:solidFill>
              <a:latin typeface="Cambria"/>
              <a:cs typeface="Cambria"/>
            </a:endParaRPr>
          </a:p>
          <a:p>
            <a:pPr marL="609600" indent="0">
              <a:buNone/>
            </a:pPr>
            <a:r>
              <a:rPr lang="en-US" sz="11200" b="1" dirty="0" smtClean="0">
                <a:latin typeface="Times New Roman"/>
                <a:ea typeface="Times New Roman"/>
              </a:rPr>
              <a:t>	</a:t>
            </a:r>
            <a:r>
              <a:rPr lang="en-GB" sz="11200" b="1" dirty="0" smtClean="0">
                <a:latin typeface="Times New Roman"/>
                <a:ea typeface="Times New Roman"/>
              </a:rPr>
              <a:t>Procedure </a:t>
            </a:r>
            <a:r>
              <a:rPr lang="en-GB" sz="11200" b="1" dirty="0">
                <a:latin typeface="Times New Roman"/>
                <a:ea typeface="Times New Roman"/>
              </a:rPr>
              <a:t>and competent authority</a:t>
            </a:r>
            <a:endParaRPr lang="bg-BG" sz="11200" dirty="0">
              <a:latin typeface="Times New Roman"/>
              <a:ea typeface="Times New Roman"/>
            </a:endParaRPr>
          </a:p>
          <a:p>
            <a:pPr indent="0" algn="just">
              <a:buNone/>
            </a:pPr>
            <a:r>
              <a:rPr lang="en-GB" sz="11200" dirty="0" smtClean="0">
                <a:latin typeface="Times New Roman"/>
                <a:ea typeface="Times New Roman"/>
              </a:rPr>
              <a:t>		In </a:t>
            </a:r>
            <a:r>
              <a:rPr lang="en-GB" sz="11200" dirty="0">
                <a:latin typeface="Times New Roman"/>
                <a:ea typeface="Times New Roman"/>
              </a:rPr>
              <a:t>criminal trial, the court is the competent authority to rule on the provision of free legal aid to the victim in its capacity of ‘injured party’, ‘private prosecutor’ and/or ‘civil claimant’. </a:t>
            </a:r>
            <a:endParaRPr lang="bg-BG" sz="11200" dirty="0">
              <a:latin typeface="Times New Roman"/>
              <a:ea typeface="Times New Roman"/>
            </a:endParaRPr>
          </a:p>
          <a:p>
            <a:pPr indent="0" algn="just">
              <a:buNone/>
            </a:pPr>
            <a:r>
              <a:rPr lang="en-GB" sz="11200" dirty="0" smtClean="0">
                <a:latin typeface="Times New Roman"/>
                <a:ea typeface="Times New Roman"/>
              </a:rPr>
              <a:t>		The </a:t>
            </a:r>
            <a:r>
              <a:rPr lang="en-GB" sz="11200" dirty="0">
                <a:latin typeface="Times New Roman"/>
                <a:ea typeface="Times New Roman"/>
              </a:rPr>
              <a:t>legal preconditions for appointing a counsel by the court are (</a:t>
            </a:r>
            <a:r>
              <a:rPr lang="en-GB" sz="11200" dirty="0" err="1">
                <a:latin typeface="Times New Roman"/>
                <a:ea typeface="Times New Roman"/>
              </a:rPr>
              <a:t>i</a:t>
            </a:r>
            <a:r>
              <a:rPr lang="en-GB" sz="11200" dirty="0">
                <a:latin typeface="Times New Roman"/>
                <a:ea typeface="Times New Roman"/>
              </a:rPr>
              <a:t>) presentation of evidence of not having sufficient funds to hire a lawyer, and (ii) if the interests of justice so require. </a:t>
            </a:r>
            <a:endParaRPr lang="bg-BG" sz="11200" dirty="0">
              <a:latin typeface="Times New Roman"/>
              <a:ea typeface="Times New Roman"/>
            </a:endParaRPr>
          </a:p>
          <a:p>
            <a:pPr marL="0" indent="0" algn="just">
              <a:spcBef>
                <a:spcPts val="0"/>
              </a:spcBef>
              <a:buNone/>
            </a:pPr>
            <a:r>
              <a:rPr lang="ru-RU" sz="11200" b="1" dirty="0" smtClean="0">
                <a:latin typeface="Times New Roman" panose="02020603050405020304" pitchFamily="18" charset="0"/>
                <a:cs typeface="Times New Roman" panose="02020603050405020304" pitchFamily="18" charset="0"/>
              </a:rPr>
              <a:t>	</a:t>
            </a: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25</a:t>
            </a:fld>
            <a:endParaRPr lang="bg-BG" dirty="0"/>
          </a:p>
        </p:txBody>
      </p:sp>
    </p:spTree>
    <p:extLst>
      <p:ext uri="{BB962C8B-B14F-4D97-AF65-F5344CB8AC3E}">
        <p14:creationId xmlns:p14="http://schemas.microsoft.com/office/powerpoint/2010/main" val="2635468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858000"/>
          </a:xfrm>
        </p:spPr>
        <p:txBody>
          <a:bodyPr>
            <a:normAutofit fontScale="250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endParaRPr lang="en-US" sz="3600" b="1" dirty="0">
              <a:solidFill>
                <a:schemeClr val="bg1"/>
              </a:solidFill>
              <a:latin typeface="Times New Roman" pitchFamily="18" charset="0"/>
              <a:cs typeface="Times New Roman" pitchFamily="18" charset="0"/>
            </a:endParaRPr>
          </a:p>
          <a:p>
            <a:pPr marL="457200" lvl="1" indent="-457200" algn="ctr">
              <a:spcBef>
                <a:spcPts val="0"/>
              </a:spcBef>
              <a:buNone/>
            </a:pPr>
            <a:endParaRPr lang="en-US" sz="80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 VICTIMS OF HUMAN TRAFFICKING FOREIGN CITIZENS-</a:t>
            </a:r>
          </a:p>
          <a:p>
            <a:pPr marL="457200" lvl="1" indent="-457200" algn="ctr">
              <a:spcBef>
                <a:spcPts val="0"/>
              </a:spcBef>
              <a:buNone/>
            </a:pPr>
            <a:r>
              <a:rPr lang="en-US" sz="8000" b="1" dirty="0" smtClean="0">
                <a:solidFill>
                  <a:schemeClr val="bg1"/>
                </a:solidFill>
                <a:latin typeface="Times New Roman" pitchFamily="18" charset="0"/>
                <a:cs typeface="Times New Roman" pitchFamily="18" charset="0"/>
              </a:rPr>
              <a:t>BULGARIA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a:latin typeface="Times New Roman" panose="02020603050405020304" pitchFamily="18" charset="0"/>
                <a:cs typeface="Times New Roman" panose="02020603050405020304" pitchFamily="18" charset="0"/>
              </a:rPr>
              <a:t>	</a:t>
            </a:r>
            <a:endParaRPr lang="en-US" sz="8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8000" b="1" dirty="0" smtClean="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a:p>
            <a:pPr indent="0">
              <a:lnSpc>
                <a:spcPct val="112000"/>
              </a:lnSpc>
              <a:buNone/>
            </a:pPr>
            <a:r>
              <a:rPr lang="en-US" sz="8000" b="1" dirty="0" smtClean="0">
                <a:latin typeface="Times New Roman" panose="02020603050405020304" pitchFamily="18" charset="0"/>
                <a:ea typeface="Times New Roman"/>
                <a:cs typeface="Times New Roman" panose="02020603050405020304" pitchFamily="18" charset="0"/>
              </a:rPr>
              <a:t>		</a:t>
            </a:r>
          </a:p>
          <a:p>
            <a:pPr indent="457200">
              <a:lnSpc>
                <a:spcPct val="112000"/>
              </a:lnSpc>
            </a:pPr>
            <a:endParaRPr lang="en-US" sz="3800" b="1" dirty="0">
              <a:solidFill>
                <a:srgbClr val="1D208B"/>
              </a:solidFill>
              <a:latin typeface="Times New Roman" panose="02020603050405020304" pitchFamily="18" charset="0"/>
              <a:cs typeface="Times New Roman" panose="02020603050405020304" pitchFamily="18" charset="0"/>
            </a:endParaRPr>
          </a:p>
          <a:p>
            <a:pPr indent="0" algn="just">
              <a:lnSpc>
                <a:spcPct val="112000"/>
              </a:lnSpc>
              <a:buNone/>
            </a:pPr>
            <a:r>
              <a:rPr lang="en-GB" sz="3100" b="1" dirty="0" smtClean="0">
                <a:solidFill>
                  <a:srgbClr val="1D208B"/>
                </a:solidFill>
                <a:latin typeface="Times New Roman"/>
                <a:cs typeface="Cambria"/>
              </a:rPr>
              <a:t>	</a:t>
            </a:r>
            <a:endParaRPr lang="en-GB" sz="7400" b="1" dirty="0" smtClean="0">
              <a:solidFill>
                <a:srgbClr val="1D208B"/>
              </a:solidFill>
              <a:latin typeface="Times New Roman"/>
              <a:cs typeface="Cambria"/>
            </a:endParaRPr>
          </a:p>
          <a:p>
            <a:pPr indent="0" algn="just">
              <a:buNone/>
            </a:pPr>
            <a:r>
              <a:rPr lang="en-GB" sz="9600" b="1" dirty="0">
                <a:solidFill>
                  <a:srgbClr val="1D208B"/>
                </a:solidFill>
                <a:latin typeface="Times New Roman"/>
              </a:rPr>
              <a:t>	</a:t>
            </a:r>
            <a:r>
              <a:rPr lang="en-GB" sz="9600" b="1" dirty="0" smtClean="0">
                <a:solidFill>
                  <a:srgbClr val="1D208B"/>
                </a:solidFill>
                <a:latin typeface="Times New Roman"/>
              </a:rPr>
              <a:t>	</a:t>
            </a:r>
            <a:r>
              <a:rPr lang="en-GB" sz="9600" dirty="0" smtClean="0">
                <a:latin typeface="Times New Roman"/>
                <a:ea typeface="Times New Roman"/>
              </a:rPr>
              <a:t>The </a:t>
            </a:r>
            <a:r>
              <a:rPr lang="en-GB" sz="9600" dirty="0">
                <a:latin typeface="Times New Roman"/>
                <a:ea typeface="Times New Roman"/>
              </a:rPr>
              <a:t>Legal Aid Act further elaborates on the </a:t>
            </a:r>
            <a:r>
              <a:rPr lang="en-GB" sz="9600" b="1" dirty="0">
                <a:latin typeface="Times New Roman"/>
                <a:ea typeface="Times New Roman"/>
              </a:rPr>
              <a:t>conditions for granting legal aid</a:t>
            </a:r>
            <a:r>
              <a:rPr lang="en-GB" sz="9600" dirty="0">
                <a:latin typeface="Times New Roman"/>
                <a:ea typeface="Times New Roman"/>
              </a:rPr>
              <a:t>, setting forth the following circumstances to be considered by the court:</a:t>
            </a:r>
            <a:endParaRPr lang="bg-BG" sz="9600" dirty="0">
              <a:latin typeface="Times New Roman"/>
              <a:ea typeface="Times New Roman"/>
            </a:endParaRPr>
          </a:p>
          <a:p>
            <a:pPr lvl="1" algn="just">
              <a:buFont typeface="Arial"/>
              <a:buChar char="-"/>
            </a:pPr>
            <a:r>
              <a:rPr lang="en-GB" sz="9400" dirty="0">
                <a:latin typeface="Times New Roman"/>
                <a:ea typeface="Times New Roman"/>
              </a:rPr>
              <a:t>income accruing to the victim or their family;</a:t>
            </a:r>
            <a:endParaRPr lang="bg-BG" sz="9400" dirty="0">
              <a:latin typeface="Times New Roman"/>
              <a:ea typeface="Times New Roman"/>
            </a:endParaRPr>
          </a:p>
          <a:p>
            <a:pPr lvl="1" algn="just">
              <a:buFont typeface="Arial"/>
              <a:buChar char="-"/>
            </a:pPr>
            <a:r>
              <a:rPr lang="en-GB" sz="9400" dirty="0">
                <a:latin typeface="Times New Roman"/>
                <a:ea typeface="Times New Roman"/>
              </a:rPr>
              <a:t>property status, as certified by a declaration;</a:t>
            </a:r>
            <a:endParaRPr lang="bg-BG" sz="9400" dirty="0">
              <a:latin typeface="Times New Roman"/>
              <a:ea typeface="Times New Roman"/>
            </a:endParaRPr>
          </a:p>
          <a:p>
            <a:pPr lvl="1" algn="just">
              <a:buFont typeface="Arial"/>
              <a:buChar char="-"/>
            </a:pPr>
            <a:r>
              <a:rPr lang="en-GB" sz="9400" dirty="0">
                <a:latin typeface="Times New Roman"/>
                <a:ea typeface="Times New Roman"/>
              </a:rPr>
              <a:t>marital status;</a:t>
            </a:r>
            <a:endParaRPr lang="bg-BG" sz="9400" dirty="0">
              <a:latin typeface="Times New Roman"/>
              <a:ea typeface="Times New Roman"/>
            </a:endParaRPr>
          </a:p>
          <a:p>
            <a:pPr lvl="1" algn="just">
              <a:buFont typeface="Arial"/>
              <a:buChar char="-"/>
            </a:pPr>
            <a:r>
              <a:rPr lang="en-GB" sz="9400" dirty="0">
                <a:latin typeface="Times New Roman"/>
                <a:ea typeface="Times New Roman"/>
              </a:rPr>
              <a:t>state of health;</a:t>
            </a:r>
            <a:endParaRPr lang="bg-BG" sz="9400" dirty="0">
              <a:latin typeface="Times New Roman"/>
              <a:ea typeface="Times New Roman"/>
            </a:endParaRPr>
          </a:p>
          <a:p>
            <a:pPr lvl="1" algn="just">
              <a:buFont typeface="Arial"/>
              <a:buChar char="-"/>
            </a:pPr>
            <a:r>
              <a:rPr lang="en-GB" sz="9400" dirty="0">
                <a:latin typeface="Times New Roman"/>
                <a:ea typeface="Times New Roman"/>
              </a:rPr>
              <a:t>employment;</a:t>
            </a:r>
            <a:endParaRPr lang="bg-BG" sz="9400" dirty="0">
              <a:latin typeface="Times New Roman"/>
              <a:ea typeface="Times New Roman"/>
            </a:endParaRPr>
          </a:p>
          <a:p>
            <a:pPr lvl="1" algn="just">
              <a:buFont typeface="Arial"/>
              <a:buChar char="-"/>
            </a:pPr>
            <a:r>
              <a:rPr lang="en-GB" sz="9400" dirty="0">
                <a:latin typeface="Times New Roman"/>
                <a:ea typeface="Times New Roman"/>
              </a:rPr>
              <a:t>age;</a:t>
            </a:r>
            <a:endParaRPr lang="bg-BG" sz="9400" dirty="0">
              <a:latin typeface="Times New Roman"/>
              <a:ea typeface="Times New Roman"/>
            </a:endParaRPr>
          </a:p>
          <a:p>
            <a:pPr lvl="1" algn="just">
              <a:buFont typeface="Arial"/>
              <a:buChar char="-"/>
            </a:pPr>
            <a:r>
              <a:rPr lang="en-GB" sz="9400" dirty="0">
                <a:latin typeface="Times New Roman"/>
                <a:ea typeface="Times New Roman"/>
              </a:rPr>
              <a:t>other circumstances.</a:t>
            </a:r>
            <a:endParaRPr lang="bg-BG" sz="9400" dirty="0">
              <a:latin typeface="Times New Roman"/>
              <a:ea typeface="Times New Roman"/>
            </a:endParaRPr>
          </a:p>
          <a:p>
            <a:pPr indent="0" algn="just">
              <a:buNone/>
            </a:pPr>
            <a:r>
              <a:rPr lang="en-GB" sz="9600" dirty="0" smtClean="0">
                <a:latin typeface="Times New Roman"/>
                <a:ea typeface="Times New Roman"/>
              </a:rPr>
              <a:t>		After </a:t>
            </a:r>
            <a:r>
              <a:rPr lang="en-GB" sz="9600" dirty="0">
                <a:latin typeface="Times New Roman"/>
                <a:ea typeface="Times New Roman"/>
              </a:rPr>
              <a:t>the court rules on the granting of legal aid, the ruling is immediately sent to the Bar association within the district of the court for appointment of an attorney. </a:t>
            </a:r>
            <a:endParaRPr lang="bg-BG" sz="9600" dirty="0">
              <a:latin typeface="Times New Roman"/>
              <a:ea typeface="Times New Roman"/>
            </a:endParaRPr>
          </a:p>
          <a:p>
            <a:pPr marL="0" indent="0" algn="just">
              <a:spcBef>
                <a:spcPts val="0"/>
              </a:spcBef>
              <a:buNone/>
            </a:pPr>
            <a:r>
              <a:rPr lang="ru-RU" sz="11200" b="1" dirty="0" smtClean="0">
                <a:latin typeface="Times New Roman" panose="02020603050405020304" pitchFamily="18" charset="0"/>
                <a:cs typeface="Times New Roman" panose="02020603050405020304" pitchFamily="18" charset="0"/>
              </a:rPr>
              <a:t>	</a:t>
            </a: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26</a:t>
            </a:fld>
            <a:endParaRPr lang="bg-BG" dirty="0"/>
          </a:p>
        </p:txBody>
      </p:sp>
    </p:spTree>
    <p:extLst>
      <p:ext uri="{BB962C8B-B14F-4D97-AF65-F5344CB8AC3E}">
        <p14:creationId xmlns:p14="http://schemas.microsoft.com/office/powerpoint/2010/main" val="1066295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p:cNvSpPr>
            <a:spLocks noGrp="1"/>
          </p:cNvSpPr>
          <p:nvPr>
            <p:ph type="sldNum" sz="quarter" idx="12"/>
          </p:nvPr>
        </p:nvSpPr>
        <p:spPr/>
        <p:txBody>
          <a:bodyPr/>
          <a:lstStyle/>
          <a:p>
            <a:fld id="{02EE85F5-F3B1-4B86-B38D-A7A615403D93}" type="slidenum">
              <a:rPr lang="bg-BG" smtClean="0"/>
              <a:pPr/>
              <a:t>27</a:t>
            </a:fld>
            <a:endParaRPr lang="bg-BG"/>
          </a:p>
        </p:txBody>
      </p:sp>
      <p:pic>
        <p:nvPicPr>
          <p:cNvPr id="1026" name="Picture 2" descr="C:\Users\vlachkova.OPPLE\Desktop\bulgaria-political-map-capital-sofia-national-borders-most-important-cities-rivers-lakes-vector-illustration-33148176.jpg"/>
          <p:cNvPicPr>
            <a:picLocks noChangeAspect="1" noChangeArrowheads="1"/>
          </p:cNvPicPr>
          <p:nvPr/>
        </p:nvPicPr>
        <p:blipFill rotWithShape="1">
          <a:blip r:embed="rId2">
            <a:extLst>
              <a:ext uri="{28A0092B-C50C-407E-A947-70E740481C1C}">
                <a14:useLocalDpi xmlns:a14="http://schemas.microsoft.com/office/drawing/2010/main" val="0"/>
              </a:ext>
            </a:extLst>
          </a:blip>
          <a:srcRect r="1632" b="17056"/>
          <a:stretch/>
        </p:blipFill>
        <p:spPr bwMode="auto">
          <a:xfrm>
            <a:off x="423081" y="486498"/>
            <a:ext cx="9986870" cy="599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57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marL="457200" lvl="1" indent="-457200" algn="ctr" defTabSz="457200" rtl="0"/>
            <a:r>
              <a:rPr lang="en-US" sz="2000" b="1" kern="1200" dirty="0">
                <a:solidFill>
                  <a:prstClr val="white"/>
                </a:solidFill>
                <a:latin typeface="Times New Roman" pitchFamily="18" charset="0"/>
                <a:ea typeface="+mn-ea"/>
                <a:cs typeface="Times New Roman" pitchFamily="18" charset="0"/>
              </a:rPr>
              <a:t>THE RIGHT TO INFORMATION IN CRIMINAL PROCCEDINGS.</a:t>
            </a:r>
            <a:br>
              <a:rPr lang="en-US" sz="2000" b="1" kern="1200" dirty="0">
                <a:solidFill>
                  <a:prstClr val="white"/>
                </a:solidFill>
                <a:latin typeface="Times New Roman" pitchFamily="18" charset="0"/>
                <a:ea typeface="+mn-ea"/>
                <a:cs typeface="Times New Roman" pitchFamily="18" charset="0"/>
              </a:rPr>
            </a:br>
            <a:r>
              <a:rPr lang="en-US" sz="2000" b="1" kern="1200" dirty="0">
                <a:solidFill>
                  <a:prstClr val="white"/>
                </a:solidFill>
                <a:latin typeface="Times New Roman" pitchFamily="18" charset="0"/>
                <a:ea typeface="+mn-ea"/>
                <a:cs typeface="Times New Roman" pitchFamily="18" charset="0"/>
              </a:rPr>
              <a:t>Bulgarian experience. </a:t>
            </a:r>
            <a:r>
              <a:rPr lang="ru-RU" sz="2000" b="1" kern="1200" dirty="0">
                <a:solidFill>
                  <a:prstClr val="white"/>
                </a:solidFill>
                <a:latin typeface="Times New Roman" pitchFamily="18" charset="0"/>
                <a:ea typeface="+mn-ea"/>
                <a:cs typeface="Times New Roman" pitchFamily="18" charset="0"/>
              </a:rPr>
              <a:t/>
            </a:r>
            <a:br>
              <a:rPr lang="ru-RU" sz="2000" b="1" kern="1200" dirty="0">
                <a:solidFill>
                  <a:prstClr val="white"/>
                </a:solidFill>
                <a:latin typeface="Times New Roman" pitchFamily="18" charset="0"/>
                <a:ea typeface="+mn-ea"/>
                <a:cs typeface="Times New Roman" pitchFamily="18" charset="0"/>
              </a:rPr>
            </a:br>
            <a:endParaRPr lang="bg-BG" dirty="0"/>
          </a:p>
        </p:txBody>
      </p:sp>
      <p:sp>
        <p:nvSpPr>
          <p:cNvPr id="3" name="Контейнер за съдържание 2"/>
          <p:cNvSpPr>
            <a:spLocks noGrp="1"/>
          </p:cNvSpPr>
          <p:nvPr>
            <p:ph idx="1"/>
          </p:nvPr>
        </p:nvSpPr>
        <p:spPr/>
        <p:txBody>
          <a:bodyPr/>
          <a:lstStyle/>
          <a:p>
            <a:pPr marL="0" indent="0" algn="ctr">
              <a:buNone/>
            </a:pPr>
            <a:r>
              <a:rPr lang="en-US" dirty="0" smtClean="0"/>
              <a:t> </a:t>
            </a:r>
          </a:p>
          <a:p>
            <a:pPr marL="0" indent="0" algn="ctr">
              <a:buNone/>
            </a:pPr>
            <a:endParaRPr lang="en-US" dirty="0"/>
          </a:p>
          <a:p>
            <a:pPr marL="0" indent="0" algn="ctr">
              <a:buNone/>
            </a:pPr>
            <a:r>
              <a:rPr lang="en-US" dirty="0" smtClean="0"/>
              <a:t> </a:t>
            </a:r>
            <a:r>
              <a:rPr lang="en-US" sz="3600" b="1" dirty="0" smtClean="0">
                <a:latin typeface="Times New Roman" panose="02020603050405020304" pitchFamily="18" charset="0"/>
                <a:cs typeface="Times New Roman" panose="02020603050405020304" pitchFamily="18" charset="0"/>
              </a:rPr>
              <a:t>THANK YOU VERY MUCH FOR THE ATTENTION!</a:t>
            </a:r>
            <a:endParaRPr lang="bg-BG" sz="3600" b="1" dirty="0">
              <a:latin typeface="Times New Roman" panose="02020603050405020304" pitchFamily="18" charset="0"/>
              <a:cs typeface="Times New Roman" panose="02020603050405020304" pitchFamily="18" charset="0"/>
            </a:endParaRPr>
          </a:p>
        </p:txBody>
      </p:sp>
      <p:sp>
        <p:nvSpPr>
          <p:cNvPr id="4" name="Контейнер за номер на слайда 3"/>
          <p:cNvSpPr>
            <a:spLocks noGrp="1"/>
          </p:cNvSpPr>
          <p:nvPr>
            <p:ph type="sldNum" sz="quarter" idx="12"/>
          </p:nvPr>
        </p:nvSpPr>
        <p:spPr/>
        <p:txBody>
          <a:bodyPr/>
          <a:lstStyle/>
          <a:p>
            <a:fld id="{02EE85F5-F3B1-4B86-B38D-A7A615403D93}" type="slidenum">
              <a:rPr lang="bg-BG" smtClean="0"/>
              <a:pPr/>
              <a:t>28</a:t>
            </a:fld>
            <a:endParaRPr lang="bg-BG" dirty="0"/>
          </a:p>
        </p:txBody>
      </p:sp>
    </p:spTree>
    <p:extLst>
      <p:ext uri="{BB962C8B-B14F-4D97-AF65-F5344CB8AC3E}">
        <p14:creationId xmlns:p14="http://schemas.microsoft.com/office/powerpoint/2010/main" val="1311522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marL="457200" lvl="1" indent="-457200" algn="ctr" defTabSz="457200" rtl="0"/>
            <a:r>
              <a:rPr lang="en-US" sz="2800" b="1" kern="1200" dirty="0" smtClean="0">
                <a:solidFill>
                  <a:prstClr val="white"/>
                </a:solidFill>
                <a:latin typeface="Times New Roman" pitchFamily="18" charset="0"/>
                <a:ea typeface="+mn-ea"/>
                <a:cs typeface="Times New Roman" pitchFamily="18" charset="0"/>
              </a:rPr>
              <a:t>PROSECUTORS’ OFFICE OF REPUBLIC OF BULGARIA.</a:t>
            </a:r>
            <a:r>
              <a:rPr lang="en-US" sz="2800" b="1" kern="1200" dirty="0">
                <a:solidFill>
                  <a:prstClr val="white"/>
                </a:solidFill>
                <a:latin typeface="Times New Roman" pitchFamily="18" charset="0"/>
                <a:ea typeface="+mn-ea"/>
                <a:cs typeface="Times New Roman" pitchFamily="18" charset="0"/>
              </a:rPr>
              <a:t/>
            </a:r>
            <a:br>
              <a:rPr lang="en-US" sz="2800" b="1" kern="1200" dirty="0">
                <a:solidFill>
                  <a:prstClr val="white"/>
                </a:solidFill>
                <a:latin typeface="Times New Roman" pitchFamily="18" charset="0"/>
                <a:ea typeface="+mn-ea"/>
                <a:cs typeface="Times New Roman" pitchFamily="18" charset="0"/>
              </a:rPr>
            </a:br>
            <a:r>
              <a:rPr lang="en-US" sz="2800" b="1" kern="1200" dirty="0" smtClean="0">
                <a:solidFill>
                  <a:prstClr val="white"/>
                </a:solidFill>
                <a:latin typeface="Times New Roman" pitchFamily="18" charset="0"/>
                <a:ea typeface="+mn-ea"/>
                <a:cs typeface="Times New Roman" pitchFamily="18" charset="0"/>
              </a:rPr>
              <a:t>Regional Prosecutors’ Office of Pleven. </a:t>
            </a:r>
            <a:r>
              <a:rPr lang="ru-RU" sz="2800" b="1" kern="1200" dirty="0">
                <a:solidFill>
                  <a:prstClr val="white"/>
                </a:solidFill>
                <a:latin typeface="Times New Roman" pitchFamily="18" charset="0"/>
                <a:ea typeface="+mn-ea"/>
                <a:cs typeface="Times New Roman" pitchFamily="18" charset="0"/>
              </a:rPr>
              <a:t/>
            </a:r>
            <a:br>
              <a:rPr lang="ru-RU" sz="2800" b="1" kern="1200" dirty="0">
                <a:solidFill>
                  <a:prstClr val="white"/>
                </a:solidFill>
                <a:latin typeface="Times New Roman" pitchFamily="18" charset="0"/>
                <a:ea typeface="+mn-ea"/>
                <a:cs typeface="Times New Roman" pitchFamily="18" charset="0"/>
              </a:rPr>
            </a:br>
            <a:endParaRPr lang="bg-BG" sz="2800" dirty="0"/>
          </a:p>
        </p:txBody>
      </p:sp>
      <p:sp>
        <p:nvSpPr>
          <p:cNvPr id="3" name="Контейнер за съдържание 2"/>
          <p:cNvSpPr>
            <a:spLocks noGrp="1"/>
          </p:cNvSpPr>
          <p:nvPr>
            <p:ph idx="1"/>
          </p:nvPr>
        </p:nvSpPr>
        <p:spPr>
          <a:xfrm>
            <a:off x="1154954" y="2603500"/>
            <a:ext cx="10701766" cy="3416300"/>
          </a:xfrm>
        </p:spPr>
        <p:txBody>
          <a:bodyPr>
            <a:normAutofit/>
          </a:bodyPr>
          <a:lstStyle/>
          <a:p>
            <a:pPr marL="0" indent="0" algn="ctr">
              <a:buNone/>
            </a:pPr>
            <a:r>
              <a:rPr lang="en-US" sz="2800" b="1" dirty="0" smtClean="0">
                <a:latin typeface="Times New Roman" panose="02020603050405020304" pitchFamily="18" charset="0"/>
                <a:cs typeface="Times New Roman" panose="02020603050405020304" pitchFamily="18" charset="0"/>
              </a:rPr>
              <a:t>             </a:t>
            </a:r>
          </a:p>
          <a:p>
            <a:pPr marL="0" indent="0" algn="ctr">
              <a:buNone/>
            </a:pPr>
            <a:r>
              <a:rPr lang="en-US" sz="2800" b="1" dirty="0" smtClean="0">
                <a:latin typeface="Times New Roman" panose="02020603050405020304" pitchFamily="18" charset="0"/>
                <a:cs typeface="Times New Roman" panose="02020603050405020304" pitchFamily="18" charset="0"/>
              </a:rPr>
              <a:t>VLADIMIR NIKOLOV</a:t>
            </a:r>
          </a:p>
          <a:p>
            <a:pPr marL="0" indent="0" algn="ctr">
              <a:buNone/>
            </a:pPr>
            <a:endParaRPr lang="en-US" sz="2800" b="1" dirty="0" smtClean="0">
              <a:latin typeface="Times New Roman" panose="02020603050405020304" pitchFamily="18" charset="0"/>
              <a:cs typeface="Times New Roman" panose="02020603050405020304" pitchFamily="18" charset="0"/>
            </a:endParaRPr>
          </a:p>
          <a:p>
            <a:pPr marL="0" indent="0" algn="ctr">
              <a:buNone/>
            </a:pPr>
            <a:r>
              <a:rPr lang="en-US" sz="2800" b="1" dirty="0" smtClean="0">
                <a:latin typeface="Times New Roman" panose="02020603050405020304" pitchFamily="18" charset="0"/>
                <a:cs typeface="Times New Roman" panose="02020603050405020304" pitchFamily="18" charset="0"/>
              </a:rPr>
              <a:t>                                Head of the Regional Prosecutors’ Office of Pleven</a:t>
            </a:r>
          </a:p>
          <a:p>
            <a:pPr marL="0" indent="0" algn="ctr">
              <a:buNone/>
            </a:pPr>
            <a:r>
              <a:rPr lang="en-US" sz="2800" b="1" dirty="0" smtClean="0">
                <a:latin typeface="Times New Roman" panose="02020603050405020304" pitchFamily="18" charset="0"/>
                <a:cs typeface="Times New Roman" panose="02020603050405020304" pitchFamily="18" charset="0"/>
              </a:rPr>
              <a:t>     5800 Pleven, Republic of Bulgaria</a:t>
            </a:r>
            <a:r>
              <a:rPr lang="bg-BG" sz="2800" b="1" dirty="0" smtClean="0">
                <a:latin typeface="Times New Roman" panose="02020603050405020304" pitchFamily="18" charset="0"/>
                <a:cs typeface="Times New Roman" panose="02020603050405020304" pitchFamily="18" charset="0"/>
              </a:rPr>
              <a:t> </a:t>
            </a:r>
          </a:p>
          <a:p>
            <a:pPr marL="0" indent="0" algn="ctr">
              <a:buNone/>
            </a:pPr>
            <a:r>
              <a:rPr lang="en-US" sz="2800" b="1" dirty="0" smtClean="0">
                <a:latin typeface="Times New Roman" panose="02020603050405020304" pitchFamily="18" charset="0"/>
                <a:cs typeface="Times New Roman" panose="02020603050405020304" pitchFamily="18" charset="0"/>
              </a:rPr>
              <a:t>                             </a:t>
            </a:r>
            <a:r>
              <a:rPr lang="bg-BG" sz="2800" b="1" dirty="0" smtClean="0">
                <a:latin typeface="Times New Roman" panose="02020603050405020304" pitchFamily="18" charset="0"/>
                <a:cs typeface="Times New Roman" panose="02020603050405020304" pitchFamily="18" charset="0"/>
              </a:rPr>
              <a:t>+ 359889114964</a:t>
            </a:r>
            <a:r>
              <a:rPr lang="en-US" sz="2800" b="1" dirty="0" smtClean="0">
                <a:latin typeface="Times New Roman" panose="02020603050405020304" pitchFamily="18" charset="0"/>
                <a:cs typeface="Times New Roman" panose="02020603050405020304" pitchFamily="18" charset="0"/>
              </a:rPr>
              <a:t>; vladimir.nikolov.pl@gmail.com</a:t>
            </a:r>
          </a:p>
          <a:p>
            <a:pPr marL="0" indent="0" algn="ctr">
              <a:buNone/>
            </a:pPr>
            <a:endParaRPr lang="bg-BG" sz="2400" b="1" dirty="0">
              <a:latin typeface="Times New Roman" panose="02020603050405020304" pitchFamily="18" charset="0"/>
              <a:cs typeface="Times New Roman" panose="02020603050405020304" pitchFamily="18" charset="0"/>
            </a:endParaRPr>
          </a:p>
        </p:txBody>
      </p:sp>
      <p:sp>
        <p:nvSpPr>
          <p:cNvPr id="4" name="Контейнер за номер на слайда 3"/>
          <p:cNvSpPr>
            <a:spLocks noGrp="1"/>
          </p:cNvSpPr>
          <p:nvPr>
            <p:ph type="sldNum" sz="quarter" idx="12"/>
          </p:nvPr>
        </p:nvSpPr>
        <p:spPr/>
        <p:txBody>
          <a:bodyPr/>
          <a:lstStyle/>
          <a:p>
            <a:fld id="{02EE85F5-F3B1-4B86-B38D-A7A615403D93}" type="slidenum">
              <a:rPr lang="bg-BG" smtClean="0"/>
              <a:pPr/>
              <a:t>29</a:t>
            </a:fld>
            <a:endParaRPr lang="bg-BG"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6705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78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38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	</a:t>
            </a:r>
          </a:p>
          <a:p>
            <a:pPr marL="0" indent="0" algn="ctr">
              <a:spcBef>
                <a:spcPts val="0"/>
              </a:spcBef>
              <a:buNone/>
            </a:pPr>
            <a:r>
              <a:rPr lang="en-US" sz="2800" b="1" dirty="0" smtClean="0">
                <a:solidFill>
                  <a:schemeClr val="tx1"/>
                </a:solidFill>
                <a:latin typeface="Times New Roman" panose="02020603050405020304" pitchFamily="18" charset="0"/>
                <a:cs typeface="Times New Roman" panose="02020603050405020304" pitchFamily="18" charset="0"/>
              </a:rPr>
              <a:t>LEGAL FRAMEWORK- NATIONAL LEGISLATION:</a:t>
            </a:r>
          </a:p>
          <a:p>
            <a:pPr marL="0" indent="0" algn="just">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Legal Aid Act</a:t>
            </a:r>
            <a:r>
              <a:rPr lang="bg-BG" sz="2800"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bg-BG" sz="2800" b="1" dirty="0">
                <a:latin typeface="Times New Roman" panose="02020603050405020304" pitchFamily="18" charset="0"/>
                <a:cs typeface="Times New Roman" panose="02020603050405020304" pitchFamily="18" charset="0"/>
              </a:rPr>
              <a:t>	</a:t>
            </a:r>
            <a:r>
              <a:rPr lang="bg-BG" sz="2800" b="1" dirty="0" smtClean="0">
                <a:latin typeface="Times New Roman" panose="02020603050405020304" pitchFamily="18" charset="0"/>
                <a:cs typeface="Times New Roman" panose="02020603050405020304" pitchFamily="18" charset="0"/>
              </a:rPr>
              <a:t>-</a:t>
            </a:r>
            <a:r>
              <a:rPr lang="en-US" sz="2800" dirty="0" smtClean="0">
                <a:latin typeface="Times New Roman"/>
                <a:ea typeface="Times New Roman"/>
                <a:cs typeface="Times New Roman"/>
              </a:rPr>
              <a:t> Child Protection Act;</a:t>
            </a:r>
            <a:endParaRPr lang="bg-BG" sz="2800" dirty="0" smtClean="0">
              <a:latin typeface="Times New Roman"/>
              <a:ea typeface="Times New Roman"/>
              <a:cs typeface="Times New Roman"/>
            </a:endParaRPr>
          </a:p>
          <a:p>
            <a:pPr marL="0" indent="0" algn="just">
              <a:spcBef>
                <a:spcPts val="0"/>
              </a:spcBef>
              <a:buNone/>
            </a:pPr>
            <a:r>
              <a:rPr lang="bg-BG" sz="2800" dirty="0">
                <a:latin typeface="Times New Roman"/>
                <a:ea typeface="Times New Roman"/>
                <a:cs typeface="Times New Roman"/>
              </a:rPr>
              <a:t>	</a:t>
            </a:r>
            <a:r>
              <a:rPr lang="bg-BG" sz="2800" b="1" dirty="0" smtClean="0">
                <a:latin typeface="Times New Roman"/>
                <a:ea typeface="Times New Roman"/>
                <a:cs typeface="Times New Roman"/>
              </a:rPr>
              <a:t>- </a:t>
            </a:r>
            <a:r>
              <a:rPr lang="en-US" sz="2800" dirty="0" smtClean="0">
                <a:latin typeface="Times New Roman"/>
                <a:ea typeface="Times New Roman"/>
                <a:cs typeface="Times New Roman"/>
              </a:rPr>
              <a:t>Social Assistance Act;</a:t>
            </a:r>
          </a:p>
          <a:p>
            <a:pPr marL="0" indent="0" algn="just">
              <a:spcBef>
                <a:spcPts val="0"/>
              </a:spcBef>
              <a:buNone/>
            </a:pPr>
            <a:r>
              <a:rPr lang="en-US" sz="2800" dirty="0">
                <a:latin typeface="Times New Roman"/>
                <a:ea typeface="Times New Roman"/>
                <a:cs typeface="Times New Roman"/>
              </a:rPr>
              <a:t>	</a:t>
            </a:r>
            <a:r>
              <a:rPr lang="en-US" sz="2800" b="1" dirty="0" smtClean="0">
                <a:latin typeface="Times New Roman"/>
                <a:ea typeface="Times New Roman"/>
                <a:cs typeface="Times New Roman"/>
              </a:rPr>
              <a:t>-</a:t>
            </a:r>
            <a:r>
              <a:rPr lang="en-US" sz="2800" dirty="0" smtClean="0">
                <a:latin typeface="Times New Roman"/>
                <a:ea typeface="Times New Roman"/>
                <a:cs typeface="Times New Roman"/>
              </a:rPr>
              <a:t> </a:t>
            </a:r>
            <a:r>
              <a:rPr lang="en-US" sz="2800" b="1" dirty="0" smtClean="0">
                <a:latin typeface="Times New Roman"/>
                <a:ea typeface="Times New Roman"/>
                <a:cs typeface="Times New Roman"/>
              </a:rPr>
              <a:t>Foreigners in the Republic of Bulgaria Act </a:t>
            </a:r>
            <a:r>
              <a:rPr lang="en-US" sz="2800" dirty="0" smtClean="0">
                <a:latin typeface="Times New Roman"/>
                <a:ea typeface="Times New Roman"/>
                <a:cs typeface="Times New Roman"/>
              </a:rPr>
              <a:t>;</a:t>
            </a:r>
            <a:endParaRPr lang="bg-BG" sz="2800" dirty="0" smtClean="0">
              <a:latin typeface="Times New Roman"/>
              <a:ea typeface="Times New Roman"/>
              <a:cs typeface="Times New Roman"/>
            </a:endParaRPr>
          </a:p>
          <a:p>
            <a:pPr marL="0" indent="0" algn="just">
              <a:spcBef>
                <a:spcPts val="0"/>
              </a:spcBef>
              <a:buNone/>
            </a:pPr>
            <a:r>
              <a:rPr lang="bg-BG" sz="2800" dirty="0">
                <a:latin typeface="Times New Roman"/>
                <a:ea typeface="Times New Roman"/>
                <a:cs typeface="Times New Roman"/>
              </a:rPr>
              <a:t>	</a:t>
            </a:r>
            <a:r>
              <a:rPr lang="bg-BG" sz="2800" b="1" dirty="0" smtClean="0">
                <a:latin typeface="Times New Roman"/>
                <a:ea typeface="Times New Roman"/>
                <a:cs typeface="Times New Roman"/>
              </a:rPr>
              <a:t>-</a:t>
            </a:r>
            <a:r>
              <a:rPr lang="bg-BG" sz="2800" dirty="0" smtClean="0">
                <a:latin typeface="Times New Roman"/>
                <a:ea typeface="Times New Roman"/>
                <a:cs typeface="Times New Roman"/>
              </a:rPr>
              <a:t> </a:t>
            </a:r>
            <a:r>
              <a:rPr lang="en-US" sz="2800" b="1" dirty="0" smtClean="0">
                <a:latin typeface="Times New Roman"/>
                <a:ea typeface="Times New Roman"/>
                <a:cs typeface="Times New Roman"/>
              </a:rPr>
              <a:t>Asylum and Refugees Act</a:t>
            </a:r>
            <a:r>
              <a:rPr lang="bg-BG" sz="2800" dirty="0" smtClean="0">
                <a:latin typeface="Times New Roman"/>
                <a:ea typeface="Times New Roman"/>
                <a:cs typeface="Times New Roman"/>
              </a:rPr>
              <a:t>;</a:t>
            </a:r>
            <a:endParaRPr lang="en-US" sz="2800" dirty="0" smtClean="0">
              <a:latin typeface="Times New Roman"/>
              <a:ea typeface="Times New Roman"/>
              <a:cs typeface="Times New Roman"/>
            </a:endParaRPr>
          </a:p>
          <a:p>
            <a:pPr marL="0" indent="0" algn="just">
              <a:spcBef>
                <a:spcPts val="0"/>
              </a:spcBef>
              <a:buNone/>
            </a:pPr>
            <a:r>
              <a:rPr lang="en-US" sz="2800" dirty="0">
                <a:latin typeface="Times New Roman"/>
                <a:ea typeface="Times New Roman"/>
                <a:cs typeface="Times New Roman"/>
              </a:rPr>
              <a:t>	</a:t>
            </a:r>
            <a:r>
              <a:rPr lang="en-US" sz="2800" dirty="0" smtClean="0">
                <a:latin typeface="Times New Roman"/>
                <a:ea typeface="Times New Roman"/>
                <a:cs typeface="Times New Roman"/>
              </a:rPr>
              <a:t>- etc.</a:t>
            </a:r>
            <a:endParaRPr lang="bg-BG" sz="2800" dirty="0" smtClean="0">
              <a:latin typeface="Times New Roman"/>
              <a:ea typeface="Times New Roman"/>
              <a:cs typeface="Times New Roman"/>
            </a:endParaRPr>
          </a:p>
          <a:p>
            <a:pPr marL="0" indent="0" algn="just">
              <a:spcBef>
                <a:spcPts val="0"/>
              </a:spcBef>
              <a:buNone/>
            </a:pPr>
            <a:endParaRPr lang="en-US" sz="2800" dirty="0" smtClean="0">
              <a:latin typeface="Times New Roman"/>
              <a:ea typeface="Times New Roman"/>
              <a:cs typeface="Times New Roman"/>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3</a:t>
            </a:fld>
            <a:endParaRPr lang="bg-BG" dirty="0"/>
          </a:p>
        </p:txBody>
      </p:sp>
    </p:spTree>
    <p:extLst>
      <p:ext uri="{BB962C8B-B14F-4D97-AF65-F5344CB8AC3E}">
        <p14:creationId xmlns:p14="http://schemas.microsoft.com/office/powerpoint/2010/main" val="105598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38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	</a:t>
            </a:r>
          </a:p>
          <a:p>
            <a:pPr marL="0" indent="0" algn="ctr">
              <a:spcBef>
                <a:spcPts val="0"/>
              </a:spcBef>
              <a:buNone/>
            </a:pPr>
            <a:r>
              <a:rPr lang="en-US" sz="2800" b="1" dirty="0" smtClean="0">
                <a:solidFill>
                  <a:schemeClr val="tx1"/>
                </a:solidFill>
                <a:latin typeface="Times New Roman" panose="02020603050405020304" pitchFamily="18" charset="0"/>
                <a:cs typeface="Times New Roman" panose="02020603050405020304" pitchFamily="18" charset="0"/>
              </a:rPr>
              <a:t>FOREIGNER</a:t>
            </a:r>
          </a:p>
          <a:p>
            <a:pPr marL="0" indent="0" algn="just">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According to the Bulgarian legislation  a</a:t>
            </a:r>
            <a:r>
              <a:rPr lang="en-US" sz="2800" b="1" dirty="0" smtClean="0">
                <a:latin typeface="Times New Roman" panose="02020603050405020304" pitchFamily="18" charset="0"/>
                <a:cs typeface="Times New Roman" panose="02020603050405020304" pitchFamily="18" charset="0"/>
              </a:rPr>
              <a:t> FOREIGNER </a:t>
            </a:r>
            <a:r>
              <a:rPr lang="bg-BG" sz="2800" dirty="0" err="1" smtClean="0">
                <a:latin typeface="Times New Roman" panose="02020603050405020304" pitchFamily="18" charset="0"/>
                <a:ea typeface="Times New Roman"/>
                <a:cs typeface="Times New Roman" panose="02020603050405020304" pitchFamily="18" charset="0"/>
              </a:rPr>
              <a:t>shall</a:t>
            </a:r>
            <a:r>
              <a:rPr lang="bg-BG" sz="2800"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any</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person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who</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not</a:t>
            </a:r>
            <a:r>
              <a:rPr lang="bg-BG" sz="2800" dirty="0">
                <a:latin typeface="Times New Roman" panose="02020603050405020304" pitchFamily="18" charset="0"/>
                <a:ea typeface="Times New Roman"/>
                <a:cs typeface="Times New Roman" panose="02020603050405020304" pitchFamily="18" charset="0"/>
              </a:rPr>
              <a:t> a </a:t>
            </a:r>
            <a:r>
              <a:rPr lang="bg-BG" sz="2800" dirty="0" err="1">
                <a:latin typeface="Times New Roman" panose="02020603050405020304" pitchFamily="18" charset="0"/>
                <a:ea typeface="Times New Roman"/>
                <a:cs typeface="Times New Roman" panose="02020603050405020304" pitchFamily="18" charset="0"/>
              </a:rPr>
              <a:t>Bulgarian</a:t>
            </a:r>
            <a:r>
              <a:rPr lang="bg-BG" sz="2800" dirty="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citizen</a:t>
            </a:r>
            <a:r>
              <a:rPr lang="en-US" sz="2800" dirty="0" smtClean="0">
                <a:latin typeface="Times New Roman" panose="02020603050405020304" pitchFamily="18" charset="0"/>
                <a:ea typeface="Times New Roman"/>
                <a:cs typeface="Times New Roman" panose="02020603050405020304" pitchFamily="18" charset="0"/>
              </a:rPr>
              <a:t> /</a:t>
            </a:r>
            <a:r>
              <a:rPr lang="en-US" sz="2800" i="1" dirty="0" smtClean="0">
                <a:latin typeface="Times New Roman" panose="02020603050405020304" pitchFamily="18" charset="0"/>
                <a:ea typeface="Times New Roman"/>
                <a:cs typeface="Times New Roman" panose="02020603050405020304" pitchFamily="18" charset="0"/>
              </a:rPr>
              <a:t>Article 2, Paragraph 1 of the </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Foreigners </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in the Republic of Bulgaria </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Act/</a:t>
            </a:r>
          </a:p>
          <a:p>
            <a:pPr marL="0" indent="0" algn="just">
              <a:spcBef>
                <a:spcPts val="0"/>
              </a:spcBef>
              <a:buNone/>
            </a:pPr>
            <a:endParaRPr lang="en-US" sz="2800" i="1" dirty="0">
              <a:solidFill>
                <a:prstClr val="black">
                  <a:lumMod val="75000"/>
                  <a:lumOff val="25000"/>
                </a:prstClr>
              </a:solidFill>
              <a:latin typeface="Times New Roman"/>
              <a:ea typeface="Times New Roman"/>
              <a:cs typeface="Times New Roman"/>
            </a:endParaRPr>
          </a:p>
          <a:p>
            <a:pPr marL="0" indent="0" algn="just">
              <a:spcBef>
                <a:spcPts val="0"/>
              </a:spcBef>
              <a:buNone/>
            </a:pPr>
            <a:r>
              <a:rPr lang="en-US" sz="2800" i="1" dirty="0" smtClean="0">
                <a:solidFill>
                  <a:prstClr val="black">
                    <a:lumMod val="75000"/>
                    <a:lumOff val="25000"/>
                  </a:prstClr>
                </a:solidFill>
                <a:latin typeface="Times New Roman"/>
                <a:ea typeface="Times New Roman"/>
                <a:cs typeface="Times New Roman"/>
              </a:rPr>
              <a:t>	</a:t>
            </a:r>
            <a:r>
              <a:rPr lang="bg-BG" sz="2800" b="1" dirty="0">
                <a:latin typeface="Arial"/>
                <a:ea typeface="Times New Roman"/>
              </a:rPr>
              <a:t> </a:t>
            </a:r>
            <a:r>
              <a:rPr lang="bg-BG" sz="2800" b="1" dirty="0" smtClean="0">
                <a:latin typeface="Times New Roman" panose="02020603050405020304" pitchFamily="18" charset="0"/>
                <a:ea typeface="Times New Roman"/>
                <a:cs typeface="Times New Roman" panose="02020603050405020304" pitchFamily="18" charset="0"/>
              </a:rPr>
              <a:t>F</a:t>
            </a:r>
            <a:r>
              <a:rPr lang="en-US" sz="2800" b="1" dirty="0" smtClean="0">
                <a:latin typeface="Times New Roman" panose="02020603050405020304" pitchFamily="18" charset="0"/>
                <a:ea typeface="Times New Roman"/>
                <a:cs typeface="Times New Roman" panose="02020603050405020304" pitchFamily="18" charset="0"/>
              </a:rPr>
              <a:t>OREIGNER</a:t>
            </a:r>
            <a:r>
              <a:rPr lang="bg-BG" sz="2800" b="1"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shall</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also</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stateless</a:t>
            </a:r>
            <a:r>
              <a:rPr lang="bg-BG" sz="2800" dirty="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person-</a:t>
            </a:r>
            <a:r>
              <a:rPr lang="bg-BG" sz="2800" dirty="0" smtClean="0">
                <a:latin typeface="Times New Roman" panose="02020603050405020304" pitchFamily="18" charset="0"/>
                <a:ea typeface="Times New Roman"/>
                <a:cs typeface="Times New Roman" panose="02020603050405020304" pitchFamily="18" charset="0"/>
              </a:rPr>
              <a:t> </a:t>
            </a:r>
            <a:r>
              <a:rPr lang="bg-BG" sz="2800" dirty="0">
                <a:latin typeface="Times New Roman" panose="02020603050405020304" pitchFamily="18" charset="0"/>
                <a:ea typeface="Times New Roman"/>
                <a:cs typeface="Times New Roman" panose="02020603050405020304" pitchFamily="18" charset="0"/>
              </a:rPr>
              <a:t>a </a:t>
            </a:r>
            <a:r>
              <a:rPr lang="bg-BG" sz="2800" dirty="0" err="1">
                <a:latin typeface="Times New Roman" panose="02020603050405020304" pitchFamily="18" charset="0"/>
                <a:ea typeface="Times New Roman"/>
                <a:cs typeface="Times New Roman" panose="02020603050405020304" pitchFamily="18" charset="0"/>
              </a:rPr>
              <a:t>person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who</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not</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considered</a:t>
            </a:r>
            <a:r>
              <a:rPr lang="bg-BG" sz="2800" dirty="0">
                <a:latin typeface="Times New Roman" panose="02020603050405020304" pitchFamily="18" charset="0"/>
                <a:ea typeface="Times New Roman"/>
                <a:cs typeface="Times New Roman" panose="02020603050405020304" pitchFamily="18" charset="0"/>
              </a:rPr>
              <a:t> a </a:t>
            </a:r>
            <a:r>
              <a:rPr lang="bg-BG" sz="2800" dirty="0" err="1">
                <a:latin typeface="Times New Roman" panose="02020603050405020304" pitchFamily="18" charset="0"/>
                <a:ea typeface="Times New Roman"/>
                <a:cs typeface="Times New Roman" panose="02020603050405020304" pitchFamily="18" charset="0"/>
              </a:rPr>
              <a:t>citizen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by</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any</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state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according</a:t>
            </a:r>
            <a:r>
              <a:rPr lang="bg-BG" sz="2800" dirty="0">
                <a:latin typeface="Times New Roman" panose="02020603050405020304" pitchFamily="18" charset="0"/>
                <a:ea typeface="Times New Roman"/>
                <a:cs typeface="Times New Roman" panose="02020603050405020304" pitchFamily="18" charset="0"/>
              </a:rPr>
              <a:t> to </a:t>
            </a:r>
            <a:r>
              <a:rPr lang="bg-BG" sz="2800" dirty="0" err="1">
                <a:latin typeface="Times New Roman" panose="02020603050405020304" pitchFamily="18" charset="0"/>
                <a:ea typeface="Times New Roman"/>
                <a:cs typeface="Times New Roman" panose="02020603050405020304" pitchFamily="18" charset="0"/>
              </a:rPr>
              <a:t>its</a:t>
            </a:r>
            <a:r>
              <a:rPr lang="bg-BG" sz="2800" dirty="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legislation</a:t>
            </a:r>
            <a:r>
              <a:rPr lang="en-US" sz="2800" dirty="0" smtClean="0">
                <a:latin typeface="Times New Roman" panose="02020603050405020304" pitchFamily="18" charset="0"/>
                <a:ea typeface="Times New Roman"/>
                <a:cs typeface="Times New Roman" panose="02020603050405020304" pitchFamily="18" charset="0"/>
              </a:rPr>
              <a:t> </a:t>
            </a:r>
            <a:r>
              <a:rPr lang="en-US" sz="2800"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Article 2, Paragraph </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2 </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of the Foreigners in the Republic of Bulgaria Act</a:t>
            </a:r>
            <a:r>
              <a:rPr lang="en-US" sz="28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t>
            </a:r>
          </a:p>
          <a:p>
            <a:pPr marL="0" indent="0" algn="just">
              <a:spcBef>
                <a:spcPts val="0"/>
              </a:spcBef>
              <a:buNone/>
            </a:pPr>
            <a:r>
              <a:rPr lang="en-US" sz="2800" i="1" dirty="0">
                <a:solidFill>
                  <a:prstClr val="black">
                    <a:lumMod val="75000"/>
                    <a:lumOff val="25000"/>
                  </a:prstClr>
                </a:solidFill>
                <a:latin typeface="Times New Roman"/>
                <a:ea typeface="Times New Roman"/>
                <a:cs typeface="Times New Roman"/>
              </a:rPr>
              <a:t>	</a:t>
            </a:r>
            <a:endParaRPr lang="en-US" sz="2800" i="1" dirty="0" smtClean="0">
              <a:latin typeface="Times New Roman"/>
              <a:ea typeface="Times New Roman"/>
              <a:cs typeface="Times New Roman"/>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4</a:t>
            </a:fld>
            <a:endParaRPr lang="bg-BG" dirty="0"/>
          </a:p>
        </p:txBody>
      </p:sp>
    </p:spTree>
    <p:extLst>
      <p:ext uri="{BB962C8B-B14F-4D97-AF65-F5344CB8AC3E}">
        <p14:creationId xmlns:p14="http://schemas.microsoft.com/office/powerpoint/2010/main" val="394281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000" b="1" dirty="0" smtClean="0">
                <a:solidFill>
                  <a:schemeClr val="bg1"/>
                </a:solidFill>
                <a:latin typeface="Times New Roman" pitchFamily="18" charset="0"/>
                <a:cs typeface="Times New Roman" pitchFamily="18" charset="0"/>
              </a:rPr>
              <a:t>BULGARIA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a:latin typeface="Times New Roman" panose="02020603050405020304" pitchFamily="18" charset="0"/>
                <a:ea typeface="Times New Roman"/>
                <a:cs typeface="Times New Roman" panose="02020603050405020304" pitchFamily="18" charset="0"/>
              </a:rPr>
              <a:t>	</a:t>
            </a:r>
            <a:endParaRPr lang="en-US" sz="2800" b="1"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endParaRPr lang="en-US" sz="2800" b="1" dirty="0">
              <a:latin typeface="Times New Roman" panose="02020603050405020304" pitchFamily="18" charset="0"/>
              <a:ea typeface="Times New Roman"/>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ea typeface="Times New Roman"/>
                <a:cs typeface="Times New Roman" panose="02020603050405020304" pitchFamily="18" charset="0"/>
              </a:rPr>
              <a:t>	</a:t>
            </a:r>
            <a:r>
              <a:rPr lang="bg-BG" sz="2800" dirty="0" err="1" smtClean="0">
                <a:latin typeface="Times New Roman" panose="02020603050405020304" pitchFamily="18" charset="0"/>
                <a:ea typeface="Times New Roman"/>
                <a:cs typeface="Times New Roman" panose="02020603050405020304" pitchFamily="18" charset="0"/>
              </a:rPr>
              <a:t>The</a:t>
            </a:r>
            <a:r>
              <a:rPr lang="bg-BG" sz="2800" dirty="0" smtClean="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foreigners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Republic of </a:t>
            </a:r>
            <a:r>
              <a:rPr lang="bg-BG" sz="2800" dirty="0" err="1" smtClean="0">
                <a:latin typeface="Times New Roman" panose="02020603050405020304" pitchFamily="18" charset="0"/>
                <a:ea typeface="Times New Roman"/>
                <a:cs typeface="Times New Roman" panose="02020603050405020304" pitchFamily="18" charset="0"/>
              </a:rPr>
              <a:t>Bulgaria</a:t>
            </a:r>
            <a:r>
              <a:rPr lang="bg-BG" sz="2800" dirty="0" smtClean="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have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all</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rights</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and</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obligations</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according</a:t>
            </a:r>
            <a:r>
              <a:rPr lang="bg-BG" sz="2800" b="1" dirty="0">
                <a:latin typeface="Times New Roman" panose="02020603050405020304" pitchFamily="18" charset="0"/>
                <a:ea typeface="Times New Roman"/>
                <a:cs typeface="Times New Roman" panose="02020603050405020304" pitchFamily="18" charset="0"/>
              </a:rPr>
              <a:t> to </a:t>
            </a:r>
            <a:r>
              <a:rPr lang="bg-BG" sz="2800" b="1" dirty="0" err="1">
                <a:latin typeface="Times New Roman" panose="02020603050405020304" pitchFamily="18" charset="0"/>
                <a:ea typeface="Times New Roman"/>
                <a:cs typeface="Times New Roman" panose="02020603050405020304" pitchFamily="18" charset="0"/>
              </a:rPr>
              <a:t>the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Bulgarian</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laws</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and</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the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ratified</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international</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agreements</a:t>
            </a:r>
            <a:r>
              <a:rPr lang="bg-BG" sz="2800" b="1" dirty="0">
                <a:latin typeface="Times New Roman" panose="02020603050405020304" pitchFamily="18" charset="0"/>
                <a:ea typeface="Times New Roman"/>
                <a:cs typeface="Times New Roman" panose="02020603050405020304" pitchFamily="18" charset="0"/>
              </a:rPr>
              <a:t> to </a:t>
            </a:r>
            <a:r>
              <a:rPr lang="bg-BG" sz="2800" b="1" dirty="0" err="1">
                <a:latin typeface="Times New Roman" panose="02020603050405020304" pitchFamily="18" charset="0"/>
                <a:ea typeface="Times New Roman"/>
                <a:cs typeface="Times New Roman" panose="02020603050405020304" pitchFamily="18" charset="0"/>
              </a:rPr>
              <a:t>which</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the</a:t>
            </a:r>
            <a:r>
              <a:rPr lang="bg-BG" sz="2800" b="1" dirty="0">
                <a:latin typeface="Times New Roman" panose="02020603050405020304" pitchFamily="18" charset="0"/>
                <a:ea typeface="Times New Roman"/>
                <a:cs typeface="Times New Roman" panose="02020603050405020304" pitchFamily="18" charset="0"/>
              </a:rPr>
              <a:t> Republic of </a:t>
            </a:r>
            <a:r>
              <a:rPr lang="bg-BG" sz="2800" b="1" dirty="0" err="1">
                <a:latin typeface="Times New Roman" panose="02020603050405020304" pitchFamily="18" charset="0"/>
                <a:ea typeface="Times New Roman"/>
                <a:cs typeface="Times New Roman" panose="02020603050405020304" pitchFamily="18" charset="0"/>
              </a:rPr>
              <a:t>Bulgaria</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is</a:t>
            </a:r>
            <a:r>
              <a:rPr lang="bg-BG" sz="2800" b="1" dirty="0">
                <a:latin typeface="Times New Roman" panose="02020603050405020304" pitchFamily="18" charset="0"/>
                <a:ea typeface="Times New Roman"/>
                <a:cs typeface="Times New Roman" panose="02020603050405020304" pitchFamily="18" charset="0"/>
              </a:rPr>
              <a:t> a </a:t>
            </a:r>
            <a:r>
              <a:rPr lang="bg-BG" sz="2800" b="1" dirty="0" err="1">
                <a:latin typeface="Times New Roman" panose="02020603050405020304" pitchFamily="18" charset="0"/>
                <a:ea typeface="Times New Roman"/>
                <a:cs typeface="Times New Roman" panose="02020603050405020304" pitchFamily="18" charset="0"/>
              </a:rPr>
              <a:t>party</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except</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these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for</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which</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Bulgarian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citizenship</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required</a:t>
            </a:r>
            <a:r>
              <a:rPr lang="bg-BG" sz="2800" dirty="0">
                <a:latin typeface="Times New Roman" panose="02020603050405020304" pitchFamily="18" charset="0"/>
                <a:ea typeface="Times New Roman"/>
                <a:cs typeface="Times New Roman" panose="02020603050405020304" pitchFamily="18" charset="0"/>
              </a:rPr>
              <a:t>.</a:t>
            </a:r>
          </a:p>
          <a:p>
            <a:pPr marL="0" indent="0" algn="just">
              <a:spcBef>
                <a:spcPts val="0"/>
              </a:spcBef>
              <a:buNone/>
            </a:pPr>
            <a:endParaRPr lang="en-US" sz="2800" i="1" dirty="0">
              <a:solidFill>
                <a:prstClr val="black">
                  <a:lumMod val="75000"/>
                  <a:lumOff val="25000"/>
                </a:prstClr>
              </a:solidFill>
              <a:latin typeface="Times New Roman"/>
              <a:ea typeface="Times New Roman"/>
              <a:cs typeface="Times New Roman"/>
            </a:endParaRPr>
          </a:p>
          <a:p>
            <a:pPr marL="0" indent="0" algn="just">
              <a:spcBef>
                <a:spcPts val="0"/>
              </a:spcBef>
              <a:buNone/>
            </a:pPr>
            <a:r>
              <a:rPr lang="en-US" sz="2800" i="1" dirty="0" smtClean="0">
                <a:solidFill>
                  <a:prstClr val="black">
                    <a:lumMod val="75000"/>
                    <a:lumOff val="25000"/>
                  </a:prstClr>
                </a:solidFill>
                <a:latin typeface="Times New Roman"/>
                <a:ea typeface="Times New Roman"/>
                <a:cs typeface="Times New Roman"/>
              </a:rPr>
              <a:t>	</a:t>
            </a:r>
            <a:r>
              <a:rPr lang="bg-BG" sz="2800" dirty="0">
                <a:latin typeface="Arial"/>
                <a:ea typeface="Times New Roman"/>
              </a:rPr>
              <a:t>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foreigners</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staying</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in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Republic of </a:t>
            </a:r>
            <a:r>
              <a:rPr lang="bg-BG" sz="2800" dirty="0" err="1">
                <a:latin typeface="Times New Roman" panose="02020603050405020304" pitchFamily="18" charset="0"/>
                <a:ea typeface="Times New Roman"/>
                <a:cs typeface="Times New Roman" panose="02020603050405020304" pitchFamily="18" charset="0"/>
              </a:rPr>
              <a:t>Bulgaria</a:t>
            </a:r>
            <a:r>
              <a:rPr lang="bg-BG" sz="2800" dirty="0">
                <a:latin typeface="Times New Roman" panose="02020603050405020304" pitchFamily="18" charset="0"/>
                <a:ea typeface="Times New Roman"/>
                <a:cs typeface="Times New Roman" panose="02020603050405020304" pitchFamily="18" charset="0"/>
              </a:rPr>
              <a:t> </a:t>
            </a:r>
            <a:r>
              <a:rPr lang="en-US" sz="2800" b="1" dirty="0" smtClean="0">
                <a:latin typeface="Times New Roman" panose="02020603050405020304" pitchFamily="18" charset="0"/>
                <a:ea typeface="Times New Roman"/>
                <a:cs typeface="Times New Roman" panose="02020603050405020304" pitchFamily="18" charset="0"/>
              </a:rPr>
              <a:t>are </a:t>
            </a:r>
            <a:r>
              <a:rPr lang="bg-BG" sz="2800" b="1" dirty="0" err="1" smtClean="0">
                <a:latin typeface="Times New Roman" panose="02020603050405020304" pitchFamily="18" charset="0"/>
                <a:ea typeface="Times New Roman"/>
                <a:cs typeface="Times New Roman" panose="02020603050405020304" pitchFamily="18" charset="0"/>
              </a:rPr>
              <a:t>obliged</a:t>
            </a:r>
            <a:r>
              <a:rPr lang="bg-BG" sz="2800" b="1" dirty="0" smtClean="0">
                <a:latin typeface="Times New Roman" panose="02020603050405020304" pitchFamily="18" charset="0"/>
                <a:ea typeface="Times New Roman"/>
                <a:cs typeface="Times New Roman" panose="02020603050405020304" pitchFamily="18" charset="0"/>
              </a:rPr>
              <a:t> </a:t>
            </a:r>
            <a:r>
              <a:rPr lang="bg-BG" sz="2800" b="1" dirty="0">
                <a:latin typeface="Times New Roman" panose="02020603050405020304" pitchFamily="18" charset="0"/>
                <a:ea typeface="Times New Roman"/>
                <a:cs typeface="Times New Roman" panose="02020603050405020304" pitchFamily="18" charset="0"/>
              </a:rPr>
              <a:t>to </a:t>
            </a:r>
            <a:r>
              <a:rPr lang="bg-BG" sz="2800" b="1" dirty="0" err="1">
                <a:latin typeface="Times New Roman" panose="02020603050405020304" pitchFamily="18" charset="0"/>
                <a:ea typeface="Times New Roman"/>
                <a:cs typeface="Times New Roman" panose="02020603050405020304" pitchFamily="18" charset="0"/>
              </a:rPr>
              <a:t>observe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the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laws</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and</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the</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established</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legal</a:t>
            </a:r>
            <a:r>
              <a:rPr lang="bg-BG" sz="2800" b="1" dirty="0">
                <a:latin typeface="Times New Roman" panose="02020603050405020304" pitchFamily="18" charset="0"/>
                <a:ea typeface="Times New Roman"/>
                <a:cs typeface="Times New Roman" panose="02020603050405020304" pitchFamily="18" charset="0"/>
              </a:rPr>
              <a:t> </a:t>
            </a:r>
            <a:r>
              <a:rPr lang="bg-BG" sz="2800" b="1" dirty="0" err="1">
                <a:latin typeface="Times New Roman" panose="02020603050405020304" pitchFamily="18" charset="0"/>
                <a:ea typeface="Times New Roman"/>
                <a:cs typeface="Times New Roman" panose="02020603050405020304" pitchFamily="18" charset="0"/>
              </a:rPr>
              <a:t>order</a:t>
            </a:r>
            <a:r>
              <a:rPr lang="bg-BG" sz="2800" dirty="0">
                <a:latin typeface="Times New Roman" panose="02020603050405020304" pitchFamily="18" charset="0"/>
                <a:ea typeface="Times New Roman"/>
                <a:cs typeface="Times New Roman" panose="02020603050405020304" pitchFamily="18" charset="0"/>
              </a:rPr>
              <a:t>, to </a:t>
            </a:r>
            <a:r>
              <a:rPr lang="bg-BG" sz="2800" dirty="0" err="1">
                <a:latin typeface="Times New Roman" panose="02020603050405020304" pitchFamily="18" charset="0"/>
                <a:ea typeface="Times New Roman"/>
                <a:cs typeface="Times New Roman" panose="02020603050405020304" pitchFamily="18" charset="0"/>
              </a:rPr>
              <a:t>be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loyal</a:t>
            </a:r>
            <a:r>
              <a:rPr lang="bg-BG" sz="2800" dirty="0">
                <a:latin typeface="Times New Roman" panose="02020603050405020304" pitchFamily="18" charset="0"/>
                <a:ea typeface="Times New Roman"/>
                <a:cs typeface="Times New Roman" panose="02020603050405020304" pitchFamily="18" charset="0"/>
              </a:rPr>
              <a:t> to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Bulgarian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state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and</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not</a:t>
            </a:r>
            <a:r>
              <a:rPr lang="bg-BG" sz="2800" dirty="0">
                <a:latin typeface="Times New Roman" panose="02020603050405020304" pitchFamily="18" charset="0"/>
                <a:ea typeface="Times New Roman"/>
                <a:cs typeface="Times New Roman" panose="02020603050405020304" pitchFamily="18" charset="0"/>
              </a:rPr>
              <a:t> to </a:t>
            </a:r>
            <a:r>
              <a:rPr lang="bg-BG" sz="2800" dirty="0" err="1">
                <a:latin typeface="Times New Roman" panose="02020603050405020304" pitchFamily="18" charset="0"/>
                <a:ea typeface="Times New Roman"/>
                <a:cs typeface="Times New Roman" panose="02020603050405020304" pitchFamily="18" charset="0"/>
              </a:rPr>
              <a:t>derogate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prestige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and</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dignity</a:t>
            </a:r>
            <a:r>
              <a:rPr lang="bg-BG" sz="2800" dirty="0">
                <a:latin typeface="Times New Roman" panose="02020603050405020304" pitchFamily="18" charset="0"/>
                <a:ea typeface="Times New Roman"/>
                <a:cs typeface="Times New Roman" panose="02020603050405020304" pitchFamily="18" charset="0"/>
              </a:rPr>
              <a:t> of </a:t>
            </a:r>
            <a:r>
              <a:rPr lang="bg-BG" sz="2800" dirty="0" err="1">
                <a:latin typeface="Times New Roman" panose="02020603050405020304" pitchFamily="18" charset="0"/>
                <a:ea typeface="Times New Roman"/>
                <a:cs typeface="Times New Roman" panose="02020603050405020304" pitchFamily="18" charset="0"/>
              </a:rPr>
              <a:t>the</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Bulgarian</a:t>
            </a:r>
            <a:r>
              <a:rPr lang="bg-BG" sz="2800" dirty="0">
                <a:latin typeface="Times New Roman" panose="02020603050405020304" pitchFamily="18" charset="0"/>
                <a:ea typeface="Times New Roman"/>
                <a:cs typeface="Times New Roman" panose="02020603050405020304" pitchFamily="18" charset="0"/>
              </a:rPr>
              <a:t> </a:t>
            </a:r>
            <a:r>
              <a:rPr lang="bg-BG" sz="2800" dirty="0" err="1">
                <a:latin typeface="Times New Roman" panose="02020603050405020304" pitchFamily="18" charset="0"/>
                <a:ea typeface="Times New Roman"/>
                <a:cs typeface="Times New Roman" panose="02020603050405020304" pitchFamily="18" charset="0"/>
              </a:rPr>
              <a:t>people</a:t>
            </a:r>
            <a:r>
              <a:rPr lang="bg-BG" sz="2800" dirty="0">
                <a:latin typeface="Times New Roman" panose="02020603050405020304" pitchFamily="18" charset="0"/>
                <a:ea typeface="Times New Roman"/>
                <a:cs typeface="Times New Roman" panose="02020603050405020304" pitchFamily="18" charset="0"/>
              </a:rPr>
              <a:t>. </a:t>
            </a:r>
            <a:endParaRPr lang="en-US" sz="2800" dirty="0">
              <a:latin typeface="Times New Roman" panose="02020603050405020304" pitchFamily="18" charset="0"/>
              <a:ea typeface="Times New Roman"/>
              <a:cs typeface="Times New Roman" panose="02020603050405020304" pitchFamily="18" charset="0"/>
            </a:endParaRPr>
          </a:p>
          <a:p>
            <a:pPr marL="0" indent="0" algn="just">
              <a:spcBef>
                <a:spcPts val="0"/>
              </a:spcBef>
              <a:buNone/>
            </a:pPr>
            <a:endParaRPr lang="en-US" sz="2800"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r>
              <a:rPr lang="en-US" sz="2800" dirty="0">
                <a:latin typeface="Times New Roman" panose="02020603050405020304" pitchFamily="18" charset="0"/>
                <a:ea typeface="Times New Roman"/>
                <a:cs typeface="Times New Roman" panose="02020603050405020304" pitchFamily="18" charset="0"/>
              </a:rPr>
              <a:t>	</a:t>
            </a:r>
            <a:r>
              <a:rPr lang="en-US" sz="28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	</a:t>
            </a:r>
            <a:endParaRPr lang="en-US" sz="2800" i="1"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5</a:t>
            </a:fld>
            <a:endParaRPr lang="bg-BG" dirty="0"/>
          </a:p>
        </p:txBody>
      </p:sp>
    </p:spTree>
    <p:extLst>
      <p:ext uri="{BB962C8B-B14F-4D97-AF65-F5344CB8AC3E}">
        <p14:creationId xmlns:p14="http://schemas.microsoft.com/office/powerpoint/2010/main" val="2288303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92500"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2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200" b="1" dirty="0" smtClean="0">
                <a:solidFill>
                  <a:schemeClr val="bg1"/>
                </a:solidFill>
                <a:latin typeface="Times New Roman" pitchFamily="18" charset="0"/>
                <a:cs typeface="Times New Roman" pitchFamily="18" charset="0"/>
              </a:rPr>
              <a:t>BULGARIA </a:t>
            </a:r>
            <a:endParaRPr lang="en-US" sz="22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a:latin typeface="Times New Roman" panose="02020603050405020304" pitchFamily="18" charset="0"/>
                <a:ea typeface="Times New Roman"/>
                <a:cs typeface="Times New Roman" panose="02020603050405020304" pitchFamily="18" charset="0"/>
              </a:rPr>
              <a:t>	</a:t>
            </a:r>
            <a:endParaRPr lang="en-US" sz="2800" b="1"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endParaRPr lang="en-US" sz="2800"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r>
              <a:rPr lang="en-US" sz="2800" dirty="0">
                <a:latin typeface="Times New Roman" panose="02020603050405020304" pitchFamily="18" charset="0"/>
                <a:ea typeface="Times New Roman"/>
                <a:cs typeface="Times New Roman" panose="02020603050405020304" pitchFamily="18" charset="0"/>
              </a:rPr>
              <a:t>	</a:t>
            </a:r>
            <a:r>
              <a:rPr lang="bg-BG" sz="3000" dirty="0" err="1" smtClean="0">
                <a:latin typeface="Times New Roman" panose="02020603050405020304" pitchFamily="18" charset="0"/>
                <a:ea typeface="Times New Roman"/>
                <a:cs typeface="Times New Roman" panose="02020603050405020304" pitchFamily="18" charset="0"/>
              </a:rPr>
              <a:t>The</a:t>
            </a:r>
            <a:r>
              <a:rPr lang="bg-BG" sz="3000" dirty="0" smtClean="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terms</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and</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the</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procedure</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for</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providing</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protection</a:t>
            </a:r>
            <a:r>
              <a:rPr lang="bg-BG" sz="3000" dirty="0">
                <a:latin typeface="Times New Roman" panose="02020603050405020304" pitchFamily="18" charset="0"/>
                <a:ea typeface="Times New Roman"/>
                <a:cs typeface="Times New Roman" panose="02020603050405020304" pitchFamily="18" charset="0"/>
              </a:rPr>
              <a:t> to </a:t>
            </a:r>
            <a:r>
              <a:rPr lang="bg-BG" sz="3000" dirty="0" err="1">
                <a:latin typeface="Times New Roman" panose="02020603050405020304" pitchFamily="18" charset="0"/>
                <a:ea typeface="Times New Roman"/>
                <a:cs typeface="Times New Roman" panose="02020603050405020304" pitchFamily="18" charset="0"/>
              </a:rPr>
              <a:t>foreigners</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in</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the</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territory</a:t>
            </a:r>
            <a:r>
              <a:rPr lang="bg-BG" sz="3000" dirty="0">
                <a:latin typeface="Times New Roman" panose="02020603050405020304" pitchFamily="18" charset="0"/>
                <a:ea typeface="Times New Roman"/>
                <a:cs typeface="Times New Roman" panose="02020603050405020304" pitchFamily="18" charset="0"/>
              </a:rPr>
              <a:t> of </a:t>
            </a:r>
            <a:r>
              <a:rPr lang="bg-BG" sz="3000" dirty="0" err="1">
                <a:latin typeface="Times New Roman" panose="02020603050405020304" pitchFamily="18" charset="0"/>
                <a:ea typeface="Times New Roman"/>
                <a:cs typeface="Times New Roman" panose="02020603050405020304" pitchFamily="18" charset="0"/>
              </a:rPr>
              <a:t>the</a:t>
            </a:r>
            <a:r>
              <a:rPr lang="bg-BG" sz="3000" dirty="0">
                <a:latin typeface="Times New Roman" panose="02020603050405020304" pitchFamily="18" charset="0"/>
                <a:ea typeface="Times New Roman"/>
                <a:cs typeface="Times New Roman" panose="02020603050405020304" pitchFamily="18" charset="0"/>
              </a:rPr>
              <a:t> Republic of </a:t>
            </a:r>
            <a:r>
              <a:rPr lang="bg-BG" sz="3000" dirty="0" err="1">
                <a:latin typeface="Times New Roman" panose="02020603050405020304" pitchFamily="18" charset="0"/>
                <a:ea typeface="Times New Roman"/>
                <a:cs typeface="Times New Roman" panose="02020603050405020304" pitchFamily="18" charset="0"/>
              </a:rPr>
              <a:t>Bulgaria</a:t>
            </a:r>
            <a:r>
              <a:rPr lang="bg-BG" sz="3000" dirty="0">
                <a:latin typeface="Times New Roman" panose="02020603050405020304" pitchFamily="18" charset="0"/>
                <a:ea typeface="Times New Roman"/>
                <a:cs typeface="Times New Roman" panose="02020603050405020304" pitchFamily="18" charset="0"/>
              </a:rPr>
              <a:t> </a:t>
            </a:r>
            <a:r>
              <a:rPr lang="en-US" sz="3000" dirty="0" smtClean="0">
                <a:latin typeface="Times New Roman" panose="02020603050405020304" pitchFamily="18" charset="0"/>
                <a:ea typeface="Times New Roman"/>
                <a:cs typeface="Times New Roman" panose="02020603050405020304" pitchFamily="18" charset="0"/>
              </a:rPr>
              <a:t> are </a:t>
            </a:r>
            <a:r>
              <a:rPr lang="bg-BG" sz="3000" dirty="0" err="1" smtClean="0">
                <a:latin typeface="Times New Roman" panose="02020603050405020304" pitchFamily="18" charset="0"/>
                <a:ea typeface="Times New Roman"/>
                <a:cs typeface="Times New Roman" panose="02020603050405020304" pitchFamily="18" charset="0"/>
              </a:rPr>
              <a:t>set</a:t>
            </a:r>
            <a:r>
              <a:rPr lang="bg-BG" sz="3000" dirty="0" smtClean="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out</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in</a:t>
            </a:r>
            <a:r>
              <a:rPr lang="bg-BG" sz="3000" dirty="0">
                <a:latin typeface="Times New Roman" panose="02020603050405020304" pitchFamily="18" charset="0"/>
                <a:ea typeface="Times New Roman"/>
                <a:cs typeface="Times New Roman" panose="02020603050405020304" pitchFamily="18" charset="0"/>
              </a:rPr>
              <a:t> a </a:t>
            </a:r>
            <a:r>
              <a:rPr lang="bg-BG" sz="3000" dirty="0" err="1">
                <a:latin typeface="Times New Roman" panose="02020603050405020304" pitchFamily="18" charset="0"/>
                <a:ea typeface="Times New Roman"/>
                <a:cs typeface="Times New Roman" panose="02020603050405020304" pitchFamily="18" charset="0"/>
              </a:rPr>
              <a:t>special</a:t>
            </a:r>
            <a:r>
              <a:rPr lang="bg-BG" sz="3000" dirty="0">
                <a:latin typeface="Times New Roman" panose="02020603050405020304" pitchFamily="18" charset="0"/>
                <a:ea typeface="Times New Roman"/>
                <a:cs typeface="Times New Roman" panose="02020603050405020304" pitchFamily="18" charset="0"/>
              </a:rPr>
              <a:t> </a:t>
            </a:r>
            <a:r>
              <a:rPr lang="bg-BG" sz="3000" dirty="0" err="1" smtClean="0">
                <a:latin typeface="Times New Roman" panose="02020603050405020304" pitchFamily="18" charset="0"/>
                <a:ea typeface="Times New Roman"/>
                <a:cs typeface="Times New Roman" panose="02020603050405020304" pitchFamily="18" charset="0"/>
              </a:rPr>
              <a:t>Act</a:t>
            </a:r>
            <a:r>
              <a:rPr lang="en-US" sz="3000" dirty="0" smtClean="0">
                <a:latin typeface="Times New Roman" panose="02020603050405020304" pitchFamily="18" charset="0"/>
                <a:ea typeface="Times New Roman"/>
                <a:cs typeface="Times New Roman" panose="02020603050405020304" pitchFamily="18" charset="0"/>
              </a:rPr>
              <a:t>- </a:t>
            </a:r>
            <a:r>
              <a:rPr lang="en-US" sz="3000" i="1" dirty="0">
                <a:solidFill>
                  <a:prstClr val="black">
                    <a:lumMod val="75000"/>
                    <a:lumOff val="25000"/>
                  </a:prstClr>
                </a:solidFill>
                <a:latin typeface="Times New Roman"/>
                <a:ea typeface="Times New Roman"/>
                <a:cs typeface="Times New Roman"/>
              </a:rPr>
              <a:t>Asylum and Refugees Act</a:t>
            </a:r>
            <a:r>
              <a:rPr lang="bg-BG" sz="3000" i="1" dirty="0" smtClean="0">
                <a:latin typeface="Times New Roman" panose="02020603050405020304" pitchFamily="18" charset="0"/>
                <a:ea typeface="Times New Roman"/>
                <a:cs typeface="Times New Roman" panose="02020603050405020304" pitchFamily="18" charset="0"/>
              </a:rPr>
              <a:t>.</a:t>
            </a:r>
            <a:endParaRPr lang="en-US" sz="3000" i="1"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endParaRPr lang="en-US" sz="3000" i="1" dirty="0" smtClean="0">
              <a:latin typeface="Times New Roman" panose="02020603050405020304" pitchFamily="18" charset="0"/>
              <a:ea typeface="Times New Roman"/>
              <a:cs typeface="Times New Roman" panose="02020603050405020304" pitchFamily="18" charset="0"/>
            </a:endParaRPr>
          </a:p>
          <a:p>
            <a:pPr marL="0" lvl="0" indent="0" algn="just">
              <a:spcBef>
                <a:spcPts val="0"/>
              </a:spcBef>
              <a:buClr>
                <a:srgbClr val="F5A408"/>
              </a:buClr>
              <a:buNone/>
            </a:pPr>
            <a:r>
              <a:rPr lang="en-US" sz="3000" dirty="0" smtClean="0">
                <a:latin typeface="Arial"/>
                <a:ea typeface="Times New Roman"/>
              </a:rPr>
              <a:t>	</a:t>
            </a:r>
            <a:r>
              <a:rPr lang="bg-BG" sz="3000" dirty="0" smtClean="0">
                <a:latin typeface="Times New Roman" panose="02020603050405020304" pitchFamily="18" charset="0"/>
                <a:ea typeface="Times New Roman"/>
                <a:cs typeface="Times New Roman" panose="02020603050405020304" pitchFamily="18" charset="0"/>
              </a:rPr>
              <a:t>Republic </a:t>
            </a:r>
            <a:r>
              <a:rPr lang="bg-BG" sz="3000" dirty="0">
                <a:latin typeface="Times New Roman" panose="02020603050405020304" pitchFamily="18" charset="0"/>
                <a:ea typeface="Times New Roman"/>
                <a:cs typeface="Times New Roman" panose="02020603050405020304" pitchFamily="18" charset="0"/>
              </a:rPr>
              <a:t>of </a:t>
            </a:r>
            <a:r>
              <a:rPr lang="bg-BG" sz="3000" dirty="0" err="1">
                <a:latin typeface="Times New Roman" panose="02020603050405020304" pitchFamily="18" charset="0"/>
                <a:ea typeface="Times New Roman"/>
                <a:cs typeface="Times New Roman" panose="02020603050405020304" pitchFamily="18" charset="0"/>
              </a:rPr>
              <a:t>Bulgaria</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subject</a:t>
            </a:r>
            <a:r>
              <a:rPr lang="bg-BG" sz="3000" dirty="0">
                <a:latin typeface="Times New Roman" panose="02020603050405020304" pitchFamily="18" charset="0"/>
                <a:ea typeface="Times New Roman"/>
                <a:cs typeface="Times New Roman" panose="02020603050405020304" pitchFamily="18" charset="0"/>
              </a:rPr>
              <a:t> to </a:t>
            </a:r>
            <a:r>
              <a:rPr lang="bg-BG" sz="3000" dirty="0" err="1">
                <a:latin typeface="Times New Roman" panose="02020603050405020304" pitchFamily="18" charset="0"/>
                <a:ea typeface="Times New Roman"/>
                <a:cs typeface="Times New Roman" panose="02020603050405020304" pitchFamily="18" charset="0"/>
              </a:rPr>
              <a:t>compliance</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with</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this</a:t>
            </a:r>
            <a:r>
              <a:rPr lang="bg-BG" sz="3000" dirty="0">
                <a:latin typeface="Times New Roman" panose="02020603050405020304" pitchFamily="18" charset="0"/>
                <a:ea typeface="Times New Roman"/>
                <a:cs typeface="Times New Roman" panose="02020603050405020304" pitchFamily="18" charset="0"/>
              </a:rPr>
              <a:t> </a:t>
            </a:r>
            <a:r>
              <a:rPr lang="bg-BG" sz="3000" dirty="0" err="1" smtClean="0">
                <a:latin typeface="Times New Roman" panose="02020603050405020304" pitchFamily="18" charset="0"/>
                <a:ea typeface="Times New Roman"/>
                <a:cs typeface="Times New Roman" panose="02020603050405020304" pitchFamily="18" charset="0"/>
              </a:rPr>
              <a:t>act</a:t>
            </a:r>
            <a:r>
              <a:rPr lang="bg-BG" sz="3000" dirty="0" smtClean="0">
                <a:latin typeface="Times New Roman" panose="02020603050405020304" pitchFamily="18" charset="0"/>
                <a:ea typeface="Times New Roman"/>
                <a:cs typeface="Times New Roman" panose="02020603050405020304" pitchFamily="18" charset="0"/>
              </a:rPr>
              <a:t> </a:t>
            </a:r>
            <a:r>
              <a:rPr lang="bg-BG" sz="3000" dirty="0" err="1" smtClean="0">
                <a:latin typeface="Times New Roman" panose="02020603050405020304" pitchFamily="18" charset="0"/>
                <a:ea typeface="Times New Roman"/>
                <a:cs typeface="Times New Roman" panose="02020603050405020304" pitchFamily="18" charset="0"/>
              </a:rPr>
              <a:t>provide</a:t>
            </a:r>
            <a:r>
              <a:rPr lang="en-US" sz="3000" dirty="0" smtClean="0">
                <a:latin typeface="Times New Roman" panose="02020603050405020304" pitchFamily="18" charset="0"/>
                <a:ea typeface="Times New Roman"/>
                <a:cs typeface="Times New Roman" panose="02020603050405020304" pitchFamily="18" charset="0"/>
              </a:rPr>
              <a:t>s</a:t>
            </a:r>
            <a:r>
              <a:rPr lang="bg-BG" sz="3000" dirty="0" smtClean="0">
                <a:latin typeface="Times New Roman" panose="02020603050405020304" pitchFamily="18" charset="0"/>
                <a:ea typeface="Times New Roman"/>
                <a:cs typeface="Times New Roman" panose="02020603050405020304" pitchFamily="18" charset="0"/>
              </a:rPr>
              <a:t> </a:t>
            </a:r>
            <a:r>
              <a:rPr lang="bg-BG" sz="3000" b="1" dirty="0" err="1">
                <a:latin typeface="Times New Roman" panose="02020603050405020304" pitchFamily="18" charset="0"/>
                <a:ea typeface="Times New Roman"/>
                <a:cs typeface="Times New Roman" panose="02020603050405020304" pitchFamily="18" charset="0"/>
              </a:rPr>
              <a:t>international</a:t>
            </a:r>
            <a:r>
              <a:rPr lang="bg-BG" sz="3000" b="1" dirty="0">
                <a:latin typeface="Times New Roman" panose="02020603050405020304" pitchFamily="18" charset="0"/>
                <a:ea typeface="Times New Roman"/>
                <a:cs typeface="Times New Roman" panose="02020603050405020304" pitchFamily="18" charset="0"/>
              </a:rPr>
              <a:t> </a:t>
            </a:r>
            <a:r>
              <a:rPr lang="bg-BG" sz="3000" b="1" dirty="0" err="1">
                <a:latin typeface="Times New Roman" panose="02020603050405020304" pitchFamily="18" charset="0"/>
                <a:ea typeface="Times New Roman"/>
                <a:cs typeface="Times New Roman" panose="02020603050405020304" pitchFamily="18" charset="0"/>
              </a:rPr>
              <a:t>protection</a:t>
            </a:r>
            <a:r>
              <a:rPr lang="bg-BG" sz="3000" dirty="0">
                <a:latin typeface="Times New Roman" panose="02020603050405020304" pitchFamily="18" charset="0"/>
                <a:ea typeface="Times New Roman"/>
                <a:cs typeface="Times New Roman" panose="02020603050405020304" pitchFamily="18" charset="0"/>
              </a:rPr>
              <a:t> </a:t>
            </a:r>
            <a:r>
              <a:rPr lang="bg-BG" sz="3000" dirty="0" err="1">
                <a:latin typeface="Times New Roman" panose="02020603050405020304" pitchFamily="18" charset="0"/>
                <a:ea typeface="Times New Roman"/>
                <a:cs typeface="Times New Roman" panose="02020603050405020304" pitchFamily="18" charset="0"/>
              </a:rPr>
              <a:t>and</a:t>
            </a:r>
            <a:r>
              <a:rPr lang="bg-BG" sz="3000" dirty="0">
                <a:latin typeface="Times New Roman" panose="02020603050405020304" pitchFamily="18" charset="0"/>
                <a:ea typeface="Times New Roman"/>
                <a:cs typeface="Times New Roman" panose="02020603050405020304" pitchFamily="18" charset="0"/>
              </a:rPr>
              <a:t> </a:t>
            </a:r>
            <a:r>
              <a:rPr lang="bg-BG" sz="3000" b="1" dirty="0" err="1">
                <a:latin typeface="Times New Roman" panose="02020603050405020304" pitchFamily="18" charset="0"/>
                <a:ea typeface="Times New Roman"/>
                <a:cs typeface="Times New Roman" panose="02020603050405020304" pitchFamily="18" charset="0"/>
              </a:rPr>
              <a:t>temporary</a:t>
            </a:r>
            <a:r>
              <a:rPr lang="bg-BG" sz="3000" b="1" dirty="0">
                <a:latin typeface="Times New Roman" panose="02020603050405020304" pitchFamily="18" charset="0"/>
                <a:ea typeface="Times New Roman"/>
                <a:cs typeface="Times New Roman" panose="02020603050405020304" pitchFamily="18" charset="0"/>
              </a:rPr>
              <a:t> </a:t>
            </a:r>
            <a:r>
              <a:rPr lang="bg-BG" sz="3000" b="1" dirty="0" err="1" smtClean="0">
                <a:latin typeface="Times New Roman" panose="02020603050405020304" pitchFamily="18" charset="0"/>
                <a:ea typeface="Times New Roman"/>
                <a:cs typeface="Times New Roman" panose="02020603050405020304" pitchFamily="18" charset="0"/>
              </a:rPr>
              <a:t>protection</a:t>
            </a:r>
            <a:r>
              <a:rPr lang="en-US" sz="3000" b="1" dirty="0" smtClean="0">
                <a:latin typeface="Times New Roman" panose="02020603050405020304" pitchFamily="18" charset="0"/>
                <a:ea typeface="Times New Roman"/>
                <a:cs typeface="Times New Roman" panose="02020603050405020304" pitchFamily="18" charset="0"/>
              </a:rPr>
              <a:t> /</a:t>
            </a:r>
            <a:r>
              <a:rPr lang="en-US" sz="30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Article 1a of </a:t>
            </a:r>
            <a:r>
              <a:rPr lang="en-US" sz="30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the </a:t>
            </a:r>
            <a:r>
              <a:rPr lang="en-US" sz="3000" i="1" dirty="0">
                <a:solidFill>
                  <a:prstClr val="black">
                    <a:lumMod val="75000"/>
                    <a:lumOff val="25000"/>
                  </a:prstClr>
                </a:solidFill>
                <a:latin typeface="Times New Roman"/>
                <a:ea typeface="Times New Roman"/>
                <a:cs typeface="Times New Roman"/>
              </a:rPr>
              <a:t>Asylum and Refugees </a:t>
            </a:r>
            <a:r>
              <a:rPr lang="en-US" sz="3000" i="1" dirty="0" smtClean="0">
                <a:solidFill>
                  <a:prstClr val="black">
                    <a:lumMod val="75000"/>
                    <a:lumOff val="25000"/>
                  </a:prstClr>
                </a:solidFill>
                <a:latin typeface="Times New Roman"/>
                <a:ea typeface="Times New Roman"/>
                <a:cs typeface="Times New Roman"/>
              </a:rPr>
              <a:t>Act</a:t>
            </a:r>
            <a:r>
              <a:rPr lang="en-US" sz="3000" i="1" dirty="0" smtClean="0">
                <a:solidFill>
                  <a:prstClr val="black">
                    <a:lumMod val="75000"/>
                    <a:lumOff val="25000"/>
                  </a:prstClr>
                </a:solidFill>
                <a:latin typeface="Times New Roman" panose="02020603050405020304" pitchFamily="18" charset="0"/>
                <a:ea typeface="Times New Roman"/>
                <a:cs typeface="Times New Roman" panose="02020603050405020304" pitchFamily="18" charset="0"/>
              </a:rPr>
              <a:t>/.</a:t>
            </a:r>
            <a:endParaRPr lang="en-US" sz="30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endParaRPr>
          </a:p>
          <a:p>
            <a:pPr marL="0" indent="0" algn="just">
              <a:spcBef>
                <a:spcPts val="0"/>
              </a:spcBef>
              <a:buNone/>
            </a:pPr>
            <a:endParaRPr lang="bg-BG" sz="3000" i="1" dirty="0">
              <a:latin typeface="Times New Roman" panose="02020603050405020304" pitchFamily="18" charset="0"/>
              <a:ea typeface="Times New Roman"/>
              <a:cs typeface="Times New Roman" panose="02020603050405020304" pitchFamily="18" charset="0"/>
            </a:endParaRPr>
          </a:p>
          <a:p>
            <a:pPr marL="0" indent="0" algn="just">
              <a:spcBef>
                <a:spcPts val="0"/>
              </a:spcBef>
              <a:buNone/>
            </a:pPr>
            <a:r>
              <a:rPr lang="en-US" sz="3000" i="1" dirty="0">
                <a:solidFill>
                  <a:prstClr val="black">
                    <a:lumMod val="75000"/>
                    <a:lumOff val="25000"/>
                  </a:prstClr>
                </a:solidFill>
                <a:latin typeface="Times New Roman" panose="02020603050405020304" pitchFamily="18" charset="0"/>
                <a:ea typeface="Times New Roman"/>
                <a:cs typeface="Times New Roman" panose="02020603050405020304" pitchFamily="18" charset="0"/>
              </a:rPr>
              <a:t>	</a:t>
            </a:r>
            <a:endParaRPr lang="en-US" sz="3000" i="1" dirty="0" smtClean="0">
              <a:latin typeface="Times New Roman" panose="02020603050405020304" pitchFamily="18" charset="0"/>
              <a:ea typeface="Times New Roman"/>
              <a:cs typeface="Times New Roman" panose="02020603050405020304" pitchFamily="18" charset="0"/>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6</a:t>
            </a:fld>
            <a:endParaRPr lang="bg-BG" dirty="0"/>
          </a:p>
        </p:txBody>
      </p:sp>
    </p:spTree>
    <p:extLst>
      <p:ext uri="{BB962C8B-B14F-4D97-AF65-F5344CB8AC3E}">
        <p14:creationId xmlns:p14="http://schemas.microsoft.com/office/powerpoint/2010/main" val="927147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2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200" b="1" dirty="0" smtClean="0">
                <a:solidFill>
                  <a:schemeClr val="bg1"/>
                </a:solidFill>
                <a:latin typeface="Times New Roman" pitchFamily="18" charset="0"/>
                <a:cs typeface="Times New Roman" pitchFamily="18" charset="0"/>
              </a:rPr>
              <a:t>BULGARIA </a:t>
            </a:r>
            <a:endParaRPr lang="en-US" sz="22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ea typeface="Times New Roman"/>
              <a:cs typeface="Times New Roman" panose="02020603050405020304" pitchFamily="18" charset="0"/>
            </a:endParaRPr>
          </a:p>
          <a:p>
            <a:pPr marL="0" indent="0" algn="ctr">
              <a:spcBef>
                <a:spcPts val="0"/>
              </a:spcBef>
              <a:buNone/>
            </a:pPr>
            <a:r>
              <a:rPr lang="en-US" sz="2800" b="1" dirty="0" smtClean="0">
                <a:solidFill>
                  <a:schemeClr val="tx1"/>
                </a:solidFill>
                <a:latin typeface="Times New Roman" panose="02020603050405020304" pitchFamily="18" charset="0"/>
                <a:ea typeface="Times New Roman"/>
                <a:cs typeface="Times New Roman" panose="02020603050405020304" pitchFamily="18" charset="0"/>
              </a:rPr>
              <a:t>COORDINATION MECHANISMS</a:t>
            </a:r>
          </a:p>
          <a:p>
            <a:pPr marL="0" indent="0" algn="just">
              <a:spcBef>
                <a:spcPts val="0"/>
              </a:spcBef>
              <a:buNone/>
            </a:pPr>
            <a:r>
              <a:rPr lang="en-US" sz="2800" dirty="0" smtClean="0">
                <a:latin typeface="Times New Roman" panose="02020603050405020304" pitchFamily="18" charset="0"/>
                <a:ea typeface="Times New Roman"/>
                <a:cs typeface="Times New Roman" panose="02020603050405020304" pitchFamily="18" charset="0"/>
              </a:rPr>
              <a:t>	</a:t>
            </a:r>
            <a:r>
              <a:rPr lang="en-US" sz="2400" dirty="0">
                <a:latin typeface="Times New Roman"/>
                <a:ea typeface="Times New Roman"/>
                <a:cs typeface="Times New Roman"/>
              </a:rPr>
              <a:t> In the Republic of Bulgaria are built and operate the following three </a:t>
            </a:r>
            <a:r>
              <a:rPr lang="en-US" sz="2400" u="sng" dirty="0">
                <a:latin typeface="Times New Roman"/>
                <a:ea typeface="Times New Roman"/>
                <a:cs typeface="Times New Roman"/>
              </a:rPr>
              <a:t>coordination </a:t>
            </a:r>
            <a:r>
              <a:rPr lang="en-US" sz="2400" u="sng" dirty="0" smtClean="0">
                <a:latin typeface="Times New Roman"/>
                <a:ea typeface="Times New Roman"/>
                <a:cs typeface="Times New Roman"/>
              </a:rPr>
              <a:t>mechanisms:</a:t>
            </a:r>
            <a:r>
              <a:rPr lang="en-US" sz="2400" b="1" dirty="0">
                <a:solidFill>
                  <a:prstClr val="black">
                    <a:lumMod val="75000"/>
                    <a:lumOff val="25000"/>
                  </a:prstClr>
                </a:solidFill>
                <a:latin typeface="Times New Roman"/>
                <a:cs typeface="Times New Roman"/>
              </a:rPr>
              <a:t>	</a:t>
            </a: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400" dirty="0" smtClean="0">
                <a:latin typeface="Times New Roman"/>
                <a:ea typeface="Times New Roman"/>
                <a:cs typeface="Times New Roman"/>
              </a:rPr>
              <a:t>	1. National </a:t>
            </a:r>
            <a:r>
              <a:rPr lang="en-US" sz="2400" dirty="0">
                <a:latin typeface="Times New Roman"/>
                <a:ea typeface="Times New Roman"/>
                <a:cs typeface="Times New Roman"/>
              </a:rPr>
              <a:t>Mechanism for Referral and Assistance of the victims of trafficking /Coordinator: the National Commission for </a:t>
            </a:r>
            <a:r>
              <a:rPr lang="en-US" sz="2400" dirty="0" smtClean="0">
                <a:latin typeface="Times New Roman"/>
                <a:ea typeface="Times New Roman"/>
                <a:cs typeface="Times New Roman"/>
              </a:rPr>
              <a:t>Combating Trafficking in Human Beings/;</a:t>
            </a:r>
          </a:p>
          <a:p>
            <a:pPr marL="0" indent="0" algn="just">
              <a:spcBef>
                <a:spcPts val="0"/>
              </a:spcBef>
              <a:buNone/>
            </a:pPr>
            <a:r>
              <a:rPr lang="en-US" sz="2400" b="1" dirty="0">
                <a:latin typeface="Times New Roman"/>
                <a:cs typeface="Times New Roman"/>
              </a:rPr>
              <a:t>	</a:t>
            </a:r>
            <a:r>
              <a:rPr lang="en-US" sz="2400" dirty="0" smtClean="0">
                <a:latin typeface="Times New Roman"/>
                <a:cs typeface="Times New Roman"/>
              </a:rPr>
              <a:t>2.</a:t>
            </a:r>
            <a:r>
              <a:rPr lang="en-US" sz="2400" b="1" dirty="0" smtClean="0">
                <a:latin typeface="Times New Roman"/>
                <a:cs typeface="Times New Roman"/>
              </a:rPr>
              <a:t> </a:t>
            </a:r>
            <a:r>
              <a:rPr lang="en-US" sz="2400" dirty="0">
                <a:latin typeface="Times New Roman"/>
                <a:ea typeface="Times New Roman"/>
                <a:cs typeface="Times New Roman"/>
              </a:rPr>
              <a:t>Coordination Mechanism for Referral and Care of cases of unaccompanied children and </a:t>
            </a:r>
            <a:r>
              <a:rPr lang="en-US" sz="2400" dirty="0" smtClean="0">
                <a:latin typeface="Times New Roman"/>
                <a:ea typeface="Times New Roman"/>
                <a:cs typeface="Times New Roman"/>
              </a:rPr>
              <a:t>children</a:t>
            </a:r>
            <a:r>
              <a:rPr lang="bg-BG" sz="2400" dirty="0" smtClean="0">
                <a:latin typeface="Times New Roman"/>
                <a:ea typeface="Times New Roman"/>
                <a:cs typeface="Times New Roman"/>
              </a:rPr>
              <a:t>- </a:t>
            </a:r>
            <a:r>
              <a:rPr lang="en-US" sz="2400" dirty="0">
                <a:latin typeface="Times New Roman"/>
                <a:ea typeface="Times New Roman"/>
                <a:cs typeface="Times New Roman"/>
              </a:rPr>
              <a:t>victims of trafficking, returning from abroad </a:t>
            </a:r>
            <a:r>
              <a:rPr lang="bg-BG" sz="2400" dirty="0" smtClean="0">
                <a:latin typeface="Times New Roman"/>
                <a:ea typeface="Times New Roman"/>
                <a:cs typeface="Times New Roman"/>
              </a:rPr>
              <a:t>/</a:t>
            </a:r>
            <a:r>
              <a:rPr lang="en-US" sz="2400" dirty="0" smtClean="0">
                <a:latin typeface="Times New Roman"/>
                <a:ea typeface="Times New Roman"/>
                <a:cs typeface="Times New Roman"/>
              </a:rPr>
              <a:t>Coordinators</a:t>
            </a:r>
            <a:r>
              <a:rPr lang="en-US" sz="2400" dirty="0">
                <a:latin typeface="Times New Roman"/>
                <a:ea typeface="Times New Roman"/>
                <a:cs typeface="Times New Roman"/>
              </a:rPr>
              <a:t>: the State Agency for Child Protection and the Ministry of </a:t>
            </a:r>
            <a:r>
              <a:rPr lang="en-US" sz="2400" dirty="0" smtClean="0">
                <a:latin typeface="Times New Roman"/>
                <a:ea typeface="Times New Roman"/>
                <a:cs typeface="Times New Roman"/>
              </a:rPr>
              <a:t>Interior/;</a:t>
            </a:r>
          </a:p>
          <a:p>
            <a:pPr marL="0" indent="0" algn="just">
              <a:lnSpc>
                <a:spcPts val="1465"/>
              </a:lnSpc>
              <a:buNone/>
              <a:tabLst>
                <a:tab pos="100330" algn="l"/>
              </a:tabLst>
            </a:pPr>
            <a:r>
              <a:rPr lang="en-US" sz="2400" b="1" dirty="0" smtClean="0">
                <a:latin typeface="Times New Roman"/>
                <a:cs typeface="Times New Roman"/>
              </a:rPr>
              <a:t>		3. </a:t>
            </a:r>
            <a:r>
              <a:rPr lang="en-US" sz="2400" dirty="0" smtClean="0">
                <a:latin typeface="Times New Roman"/>
                <a:ea typeface="Times New Roman"/>
                <a:cs typeface="Times New Roman"/>
              </a:rPr>
              <a:t>Trans- national </a:t>
            </a:r>
            <a:r>
              <a:rPr lang="en-US" sz="2400" dirty="0">
                <a:latin typeface="Times New Roman"/>
                <a:ea typeface="Times New Roman"/>
                <a:cs typeface="Times New Roman"/>
              </a:rPr>
              <a:t>Mechanism for Identification and Referral of victims of </a:t>
            </a:r>
            <a:r>
              <a:rPr lang="en-US" sz="2400" dirty="0" smtClean="0">
                <a:latin typeface="Times New Roman"/>
                <a:ea typeface="Times New Roman"/>
                <a:cs typeface="Times New Roman"/>
              </a:rPr>
              <a:t>trafficking </a:t>
            </a:r>
          </a:p>
          <a:p>
            <a:pPr marL="0" indent="0" algn="just">
              <a:lnSpc>
                <a:spcPts val="1465"/>
              </a:lnSpc>
              <a:buNone/>
              <a:tabLst>
                <a:tab pos="100330" algn="l"/>
              </a:tabLst>
            </a:pPr>
            <a:r>
              <a:rPr lang="en-US" sz="2400" dirty="0" smtClean="0">
                <a:latin typeface="Times New Roman"/>
                <a:ea typeface="Times New Roman"/>
                <a:cs typeface="Times New Roman"/>
              </a:rPr>
              <a:t> /Contact point for Bulgaria:</a:t>
            </a:r>
            <a:r>
              <a:rPr lang="en-US" sz="2400" dirty="0">
                <a:latin typeface="Times New Roman"/>
                <a:ea typeface="Times New Roman"/>
                <a:cs typeface="Times New Roman"/>
              </a:rPr>
              <a:t> the National Commission for Combating Trafficking in </a:t>
            </a:r>
            <a:r>
              <a:rPr lang="en-US" sz="2400" dirty="0" smtClean="0">
                <a:latin typeface="Times New Roman"/>
                <a:ea typeface="Times New Roman"/>
                <a:cs typeface="Times New Roman"/>
              </a:rPr>
              <a:t>Human</a:t>
            </a:r>
          </a:p>
          <a:p>
            <a:pPr marL="0" indent="0" algn="just">
              <a:lnSpc>
                <a:spcPts val="1465"/>
              </a:lnSpc>
              <a:buNone/>
              <a:tabLst>
                <a:tab pos="100330" algn="l"/>
              </a:tabLst>
            </a:pPr>
            <a:r>
              <a:rPr lang="en-US" sz="2400" dirty="0" smtClean="0">
                <a:latin typeface="Times New Roman"/>
                <a:ea typeface="Times New Roman"/>
                <a:cs typeface="Times New Roman"/>
              </a:rPr>
              <a:t> Beings/. </a:t>
            </a:r>
            <a:endParaRPr lang="ru-RU" sz="24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7</a:t>
            </a:fld>
            <a:endParaRPr lang="bg-BG" dirty="0"/>
          </a:p>
        </p:txBody>
      </p:sp>
    </p:spTree>
    <p:extLst>
      <p:ext uri="{BB962C8B-B14F-4D97-AF65-F5344CB8AC3E}">
        <p14:creationId xmlns:p14="http://schemas.microsoft.com/office/powerpoint/2010/main" val="229341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fontScale="85000" lnSpcReduction="2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400" b="1" dirty="0" smtClean="0">
                <a:solidFill>
                  <a:schemeClr val="bg1"/>
                </a:solidFill>
                <a:latin typeface="Times New Roman" pitchFamily="18" charset="0"/>
                <a:cs typeface="Times New Roman" pitchFamily="18" charset="0"/>
              </a:rPr>
              <a:t>BULGARIA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en-US" sz="38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en-US" sz="38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THE VICTIMS OF TRAFFICKING IN HUMAN BEINGS FOREIGN CITIZENS HAVE AT DISPOSAL THE FOLLOWING GROUPS OF RIGHTS:</a:t>
            </a:r>
          </a:p>
          <a:p>
            <a:pPr marL="0" indent="0" algn="just">
              <a:spcBef>
                <a:spcPts val="0"/>
              </a:spcBef>
              <a:buNone/>
            </a:pPr>
            <a:endParaRPr lang="en-US" sz="28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r>
              <a:rPr lang="en-US" sz="2800" dirty="0" smtClean="0">
                <a:latin typeface="Times New Roman"/>
                <a:ea typeface="Times New Roman"/>
                <a:cs typeface="Times New Roman"/>
              </a:rPr>
              <a:t>1. </a:t>
            </a:r>
            <a:r>
              <a:rPr lang="en-US" sz="2800" u="sng" dirty="0" smtClean="0">
                <a:latin typeface="Times New Roman"/>
                <a:ea typeface="Times New Roman"/>
                <a:cs typeface="Times New Roman"/>
              </a:rPr>
              <a:t>Rights </a:t>
            </a:r>
            <a:r>
              <a:rPr lang="en-US" sz="2800" u="sng" dirty="0">
                <a:latin typeface="Times New Roman"/>
                <a:ea typeface="Times New Roman"/>
                <a:cs typeface="Times New Roman"/>
              </a:rPr>
              <a:t>of a victim under the Combating Trafficking in Human Beings </a:t>
            </a:r>
            <a:r>
              <a:rPr lang="en-US" sz="2800" u="sng" dirty="0" smtClean="0">
                <a:latin typeface="Times New Roman"/>
                <a:ea typeface="Times New Roman"/>
                <a:cs typeface="Times New Roman"/>
              </a:rPr>
              <a:t>Act</a:t>
            </a:r>
            <a:r>
              <a:rPr lang="en-US" sz="2800" dirty="0" smtClean="0">
                <a:latin typeface="Times New Roman"/>
                <a:ea typeface="Times New Roman"/>
                <a:cs typeface="Times New Roman"/>
              </a:rPr>
              <a:t>- period of rumination, accommodation in a shelter, right to stay, right to be informed by the prosecutor about their rights;</a:t>
            </a:r>
          </a:p>
          <a:p>
            <a:pPr marL="0" indent="0" algn="just">
              <a:spcBef>
                <a:spcPts val="0"/>
              </a:spcBef>
              <a:buNone/>
            </a:pPr>
            <a:endParaRPr lang="en-US" sz="2800" dirty="0" smtClean="0">
              <a:latin typeface="Times New Roman"/>
              <a:ea typeface="Times New Roman"/>
              <a:cs typeface="Times New Roman"/>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en-US" sz="2800" dirty="0" smtClean="0">
                <a:solidFill>
                  <a:prstClr val="black">
                    <a:lumMod val="75000"/>
                    <a:lumOff val="25000"/>
                  </a:prstClr>
                </a:solidFill>
                <a:latin typeface="Times New Roman"/>
                <a:cs typeface="Times New Roman"/>
              </a:rPr>
              <a:t>2. </a:t>
            </a:r>
            <a:r>
              <a:rPr lang="en-US" sz="2800" u="sng" dirty="0">
                <a:latin typeface="Times New Roman"/>
                <a:ea typeface="Times New Roman"/>
                <a:cs typeface="Times New Roman"/>
              </a:rPr>
              <a:t>Rights of an "identified" victim within the meaning of the National Mechanism for Referral and Assistance of the victims of </a:t>
            </a:r>
            <a:r>
              <a:rPr lang="en-US" sz="2800" u="sng" dirty="0" smtClean="0">
                <a:latin typeface="Times New Roman"/>
                <a:ea typeface="Times New Roman"/>
                <a:cs typeface="Times New Roman"/>
              </a:rPr>
              <a:t>trafficking,</a:t>
            </a:r>
            <a:r>
              <a:rPr lang="en-US" sz="2800" dirty="0" smtClean="0">
                <a:latin typeface="Times New Roman"/>
                <a:ea typeface="Times New Roman"/>
                <a:cs typeface="Times New Roman"/>
              </a:rPr>
              <a:t> </a:t>
            </a:r>
            <a:r>
              <a:rPr lang="en-US" sz="2800" dirty="0">
                <a:latin typeface="Times New Roman"/>
                <a:ea typeface="Times New Roman"/>
                <a:cs typeface="Times New Roman"/>
              </a:rPr>
              <a:t>which includes short and long term psychological and social </a:t>
            </a:r>
            <a:r>
              <a:rPr lang="en-US" sz="2800" dirty="0" smtClean="0">
                <a:latin typeface="Times New Roman"/>
                <a:ea typeface="Times New Roman"/>
                <a:cs typeface="Times New Roman"/>
              </a:rPr>
              <a:t>support;</a:t>
            </a:r>
          </a:p>
          <a:p>
            <a:pPr marL="0" indent="0" algn="just">
              <a:spcBef>
                <a:spcPts val="0"/>
              </a:spcBef>
              <a:buNone/>
            </a:pPr>
            <a:endParaRPr lang="en-US" sz="2800" dirty="0" smtClean="0">
              <a:latin typeface="Times New Roman"/>
              <a:ea typeface="Times New Roman"/>
              <a:cs typeface="Times New Roman"/>
            </a:endParaRPr>
          </a:p>
          <a:p>
            <a:pPr marL="0" indent="0" algn="just">
              <a:spcBef>
                <a:spcPts val="0"/>
              </a:spcBef>
              <a:buNone/>
            </a:pPr>
            <a:r>
              <a:rPr lang="en-US" sz="2800" dirty="0">
                <a:solidFill>
                  <a:prstClr val="black">
                    <a:lumMod val="75000"/>
                    <a:lumOff val="25000"/>
                  </a:prstClr>
                </a:solidFill>
                <a:latin typeface="Times New Roman"/>
                <a:cs typeface="Times New Roman"/>
              </a:rPr>
              <a:t>	</a:t>
            </a:r>
            <a:r>
              <a:rPr lang="en-US" sz="2800" dirty="0" smtClean="0">
                <a:solidFill>
                  <a:prstClr val="black">
                    <a:lumMod val="75000"/>
                    <a:lumOff val="25000"/>
                  </a:prstClr>
                </a:solidFill>
                <a:latin typeface="Times New Roman"/>
                <a:cs typeface="Times New Roman"/>
              </a:rPr>
              <a:t>3. </a:t>
            </a:r>
            <a:r>
              <a:rPr lang="en-US" sz="2800" u="sng" dirty="0">
                <a:latin typeface="Times New Roman"/>
                <a:ea typeface="Times New Roman"/>
                <a:cs typeface="Times New Roman"/>
              </a:rPr>
              <a:t>Right to a state-funded legal </a:t>
            </a:r>
            <a:r>
              <a:rPr lang="en-US" sz="2800" u="sng" dirty="0" smtClean="0">
                <a:latin typeface="Times New Roman"/>
                <a:ea typeface="Times New Roman"/>
                <a:cs typeface="Times New Roman"/>
              </a:rPr>
              <a:t>aid;</a:t>
            </a:r>
            <a:endParaRPr lang="en-US" sz="2800" u="sng"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marL="0" indent="0" algn="just">
              <a:spcBef>
                <a:spcPts val="0"/>
              </a:spcBef>
              <a:buNone/>
            </a:pPr>
            <a:r>
              <a:rPr lang="en-US" sz="2600" b="1" dirty="0">
                <a:solidFill>
                  <a:prstClr val="black">
                    <a:lumMod val="75000"/>
                    <a:lumOff val="25000"/>
                  </a:prstClr>
                </a:solidFill>
                <a:latin typeface="Times New Roman" panose="02020603050405020304" pitchFamily="18" charset="0"/>
                <a:cs typeface="Times New Roman" panose="02020603050405020304" pitchFamily="18" charset="0"/>
              </a:rPr>
              <a:t>	</a:t>
            </a:r>
            <a:r>
              <a:rPr lang="bg-BG" sz="2600" b="1" dirty="0" smtClean="0">
                <a:solidFill>
                  <a:prstClr val="black">
                    <a:lumMod val="75000"/>
                    <a:lumOff val="25000"/>
                  </a:prstClr>
                </a:solidFill>
                <a:latin typeface="Times New Roman" panose="02020603050405020304" pitchFamily="18" charset="0"/>
                <a:cs typeface="Times New Roman" panose="02020603050405020304" pitchFamily="18" charset="0"/>
              </a:rPr>
              <a:t> </a:t>
            </a:r>
            <a:endParaRPr lang="bg-BG" sz="26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8</a:t>
            </a:fld>
            <a:endParaRPr lang="bg-BG" dirty="0"/>
          </a:p>
        </p:txBody>
      </p:sp>
    </p:spTree>
    <p:extLst>
      <p:ext uri="{BB962C8B-B14F-4D97-AF65-F5344CB8AC3E}">
        <p14:creationId xmlns:p14="http://schemas.microsoft.com/office/powerpoint/2010/main" val="305652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6720840"/>
          </a:xfrm>
        </p:spPr>
        <p:txBody>
          <a:bodyPr>
            <a:normAutofit lnSpcReduction="10000"/>
          </a:bodyPr>
          <a:lstStyle/>
          <a:p>
            <a:pPr marL="457200" lvl="1" indent="-457200" algn="ctr">
              <a:spcBef>
                <a:spcPts val="0"/>
              </a:spcBef>
              <a:buNone/>
            </a:pPr>
            <a:endParaRPr lang="en-US" sz="3600" b="1" dirty="0" smtClean="0">
              <a:solidFill>
                <a:schemeClr val="bg1"/>
              </a:solidFill>
              <a:latin typeface="Times New Roman" pitchFamily="18" charset="0"/>
              <a:cs typeface="Times New Roman" pitchFamily="18" charset="0"/>
            </a:endParaRPr>
          </a:p>
          <a:p>
            <a:pPr marL="457200" lvl="1" indent="-457200" algn="ctr">
              <a:spcBef>
                <a:spcPts val="0"/>
              </a:spcBef>
              <a:buNone/>
            </a:pPr>
            <a:r>
              <a:rPr lang="en-US" sz="3600" b="1"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VICTIMS OF HUMAN TRAFFICKING FOREIGN CITIZENS-</a:t>
            </a:r>
          </a:p>
          <a:p>
            <a:pPr marL="457200" lvl="1" indent="-457200" algn="ctr">
              <a:spcBef>
                <a:spcPts val="0"/>
              </a:spcBef>
              <a:buNone/>
            </a:pPr>
            <a:r>
              <a:rPr lang="en-US" sz="2400" b="1" dirty="0" smtClean="0">
                <a:solidFill>
                  <a:schemeClr val="bg1"/>
                </a:solidFill>
                <a:latin typeface="Times New Roman" pitchFamily="18" charset="0"/>
                <a:cs typeface="Times New Roman" pitchFamily="18" charset="0"/>
              </a:rPr>
              <a:t>BULGARIA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3800" b="1"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en-US" sz="3800" b="1" dirty="0">
              <a:latin typeface="Times New Roman" panose="02020603050405020304" pitchFamily="18" charset="0"/>
              <a:cs typeface="Times New Roman" panose="02020603050405020304" pitchFamily="18" charset="0"/>
            </a:endParaRPr>
          </a:p>
          <a:p>
            <a:pPr marL="0" indent="0" algn="just">
              <a:spcBef>
                <a:spcPts val="0"/>
              </a:spcBef>
              <a:buNone/>
            </a:pPr>
            <a:r>
              <a:rPr lang="en-US" sz="2800" b="1" dirty="0" smtClean="0">
                <a:latin typeface="Times New Roman" panose="02020603050405020304" pitchFamily="18" charset="0"/>
                <a:cs typeface="Times New Roman" panose="02020603050405020304" pitchFamily="18" charset="0"/>
              </a:rPr>
              <a:t>	</a:t>
            </a:r>
          </a:p>
          <a:p>
            <a:pPr marL="0" lvl="0" indent="0" algn="just">
              <a:lnSpc>
                <a:spcPts val="1285"/>
              </a:lnSpc>
              <a:buNone/>
              <a:tabLst>
                <a:tab pos="567055" algn="l"/>
              </a:tabLst>
            </a:pPr>
            <a:r>
              <a:rPr lang="en-US" sz="3800" b="1" dirty="0">
                <a:latin typeface="Times New Roman" panose="02020603050405020304" pitchFamily="18" charset="0"/>
                <a:cs typeface="Times New Roman" panose="02020603050405020304" pitchFamily="18" charset="0"/>
              </a:rPr>
              <a:t>	</a:t>
            </a:r>
            <a:r>
              <a:rPr lang="en-US" sz="2800" dirty="0" smtClean="0">
                <a:latin typeface="Times New Roman"/>
                <a:cs typeface="Times New Roman"/>
              </a:rPr>
              <a:t>4</a:t>
            </a:r>
            <a:r>
              <a:rPr lang="en-US" sz="2800" dirty="0" smtClean="0">
                <a:latin typeface="Times New Roman"/>
                <a:ea typeface="Times New Roman"/>
                <a:cs typeface="Times New Roman"/>
              </a:rPr>
              <a:t>. </a:t>
            </a:r>
            <a:r>
              <a:rPr lang="en-US" sz="2800" u="sng" dirty="0">
                <a:latin typeface="Times New Roman"/>
                <a:ea typeface="Times New Roman"/>
                <a:cs typeface="Times New Roman"/>
              </a:rPr>
              <a:t>Right to a state-funded compensation for pecuniary </a:t>
            </a:r>
            <a:r>
              <a:rPr lang="en-US" sz="2800" u="sng" dirty="0" smtClean="0">
                <a:latin typeface="Times New Roman"/>
                <a:ea typeface="Times New Roman"/>
                <a:cs typeface="Times New Roman"/>
              </a:rPr>
              <a:t>damages</a:t>
            </a:r>
            <a:r>
              <a:rPr lang="en-US" sz="2800" dirty="0" smtClean="0">
                <a:latin typeface="Times New Roman"/>
                <a:ea typeface="Times New Roman"/>
                <a:cs typeface="Times New Roman"/>
              </a:rPr>
              <a:t>;</a:t>
            </a:r>
          </a:p>
          <a:p>
            <a:pPr marL="0" indent="0" algn="just">
              <a:spcBef>
                <a:spcPts val="0"/>
              </a:spcBef>
              <a:buNone/>
            </a:pPr>
            <a:endParaRPr lang="en-US" sz="2800" dirty="0" smtClean="0">
              <a:latin typeface="Times New Roman"/>
              <a:ea typeface="Times New Roman"/>
              <a:cs typeface="Times New Roman"/>
            </a:endParaRPr>
          </a:p>
          <a:p>
            <a:pPr marL="0" indent="0" algn="just">
              <a:spcBef>
                <a:spcPts val="0"/>
              </a:spcBef>
              <a:buNone/>
            </a:pPr>
            <a:r>
              <a:rPr lang="en-US" sz="2800" b="1" dirty="0">
                <a:solidFill>
                  <a:prstClr val="black">
                    <a:lumMod val="75000"/>
                    <a:lumOff val="25000"/>
                  </a:prstClr>
                </a:solidFill>
                <a:latin typeface="Times New Roman"/>
                <a:cs typeface="Times New Roman"/>
              </a:rPr>
              <a:t>	</a:t>
            </a:r>
            <a:r>
              <a:rPr lang="en-US" sz="2800" b="1" dirty="0" smtClean="0">
                <a:solidFill>
                  <a:prstClr val="black">
                    <a:lumMod val="75000"/>
                    <a:lumOff val="25000"/>
                  </a:prstClr>
                </a:solidFill>
                <a:latin typeface="Times New Roman"/>
                <a:cs typeface="Times New Roman"/>
              </a:rPr>
              <a:t> </a:t>
            </a:r>
            <a:r>
              <a:rPr lang="en-US" sz="2800" dirty="0" smtClean="0">
                <a:solidFill>
                  <a:prstClr val="black">
                    <a:lumMod val="75000"/>
                    <a:lumOff val="25000"/>
                  </a:prstClr>
                </a:solidFill>
                <a:latin typeface="Times New Roman"/>
                <a:cs typeface="Times New Roman"/>
              </a:rPr>
              <a:t>5. </a:t>
            </a:r>
            <a:r>
              <a:rPr lang="en-US" sz="2800" u="sng" dirty="0">
                <a:latin typeface="Times New Roman"/>
                <a:ea typeface="Times New Roman"/>
                <a:cs typeface="Times New Roman"/>
              </a:rPr>
              <a:t>Rights of an "injured" and "witness" within the meaning of the </a:t>
            </a:r>
            <a:r>
              <a:rPr lang="en-US" sz="2800" u="sng" dirty="0" smtClean="0">
                <a:latin typeface="Times New Roman"/>
                <a:ea typeface="Times New Roman"/>
                <a:cs typeface="Times New Roman"/>
              </a:rPr>
              <a:t>Bulgarian Penal </a:t>
            </a:r>
            <a:r>
              <a:rPr lang="en-US" sz="2800" u="sng" dirty="0">
                <a:latin typeface="Times New Roman"/>
                <a:ea typeface="Times New Roman"/>
                <a:cs typeface="Times New Roman"/>
              </a:rPr>
              <a:t>Procedure Code</a:t>
            </a:r>
            <a:r>
              <a:rPr lang="en-US" sz="2800" dirty="0" smtClean="0">
                <a:latin typeface="Times New Roman"/>
                <a:ea typeface="Times New Roman"/>
                <a:cs typeface="Times New Roman"/>
              </a:rPr>
              <a:t>;</a:t>
            </a:r>
          </a:p>
          <a:p>
            <a:pPr marL="0" indent="0" algn="just">
              <a:spcBef>
                <a:spcPts val="0"/>
              </a:spcBef>
              <a:buNone/>
            </a:pPr>
            <a:r>
              <a:rPr lang="en-US" sz="2800" dirty="0">
                <a:latin typeface="Times New Roman"/>
                <a:cs typeface="Times New Roman"/>
              </a:rPr>
              <a:t>	</a:t>
            </a:r>
            <a:endParaRPr lang="en-US" sz="2800" dirty="0" smtClean="0">
              <a:latin typeface="Times New Roman"/>
              <a:cs typeface="Times New Roman"/>
            </a:endParaRPr>
          </a:p>
          <a:p>
            <a:pPr marL="0" indent="0" algn="just">
              <a:spcBef>
                <a:spcPts val="0"/>
              </a:spcBef>
              <a:buNone/>
            </a:pPr>
            <a:r>
              <a:rPr lang="en-US" sz="2800" dirty="0">
                <a:solidFill>
                  <a:prstClr val="black">
                    <a:lumMod val="75000"/>
                    <a:lumOff val="25000"/>
                  </a:prstClr>
                </a:solidFill>
                <a:latin typeface="Times New Roman"/>
                <a:cs typeface="Times New Roman"/>
              </a:rPr>
              <a:t>	</a:t>
            </a:r>
            <a:r>
              <a:rPr lang="en-US" sz="2800" dirty="0" smtClean="0">
                <a:solidFill>
                  <a:prstClr val="black">
                    <a:lumMod val="75000"/>
                    <a:lumOff val="25000"/>
                  </a:prstClr>
                </a:solidFill>
                <a:latin typeface="Times New Roman"/>
                <a:cs typeface="Times New Roman"/>
              </a:rPr>
              <a:t> 6. </a:t>
            </a:r>
            <a:r>
              <a:rPr lang="en-US" sz="2600" b="1"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800" dirty="0">
                <a:latin typeface="Times New Roman"/>
                <a:ea typeface="Times New Roman"/>
                <a:cs typeface="Times New Roman"/>
              </a:rPr>
              <a:t> </a:t>
            </a:r>
            <a:r>
              <a:rPr lang="en-US" sz="2800" u="sng" dirty="0">
                <a:latin typeface="Times New Roman"/>
                <a:ea typeface="Times New Roman"/>
                <a:cs typeface="Times New Roman"/>
              </a:rPr>
              <a:t>Right to file claims on compensation for pecuniary and non-pecuniary damages against the </a:t>
            </a:r>
            <a:r>
              <a:rPr lang="en-US" sz="2800" u="sng" dirty="0" smtClean="0">
                <a:latin typeface="Times New Roman"/>
                <a:ea typeface="Times New Roman"/>
                <a:cs typeface="Times New Roman"/>
              </a:rPr>
              <a:t>trafficker.</a:t>
            </a:r>
            <a:r>
              <a:rPr lang="bg-BG" sz="2600" b="1" u="sng" dirty="0" smtClean="0">
                <a:solidFill>
                  <a:prstClr val="black">
                    <a:lumMod val="75000"/>
                    <a:lumOff val="25000"/>
                  </a:prstClr>
                </a:solidFill>
                <a:latin typeface="Times New Roman" panose="02020603050405020304" pitchFamily="18" charset="0"/>
                <a:cs typeface="Times New Roman" panose="02020603050405020304" pitchFamily="18" charset="0"/>
              </a:rPr>
              <a:t> </a:t>
            </a:r>
            <a:endParaRPr lang="bg-BG" sz="2600" b="1" u="sng" dirty="0" smtClean="0">
              <a:latin typeface="Times New Roman" panose="02020603050405020304" pitchFamily="18" charset="0"/>
              <a:cs typeface="Times New Roman" panose="02020603050405020304" pitchFamily="18" charset="0"/>
            </a:endParaRPr>
          </a:p>
          <a:p>
            <a:pPr marL="0" indent="0" algn="just">
              <a:spcBef>
                <a:spcPts val="0"/>
              </a:spcBef>
              <a:buNone/>
            </a:pPr>
            <a:r>
              <a:rPr lang="bg-BG"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800" b="1" dirty="0" smtClean="0">
              <a:latin typeface="Times New Roman" panose="02020603050405020304" pitchFamily="18" charset="0"/>
              <a:cs typeface="Times New Roman" panose="02020603050405020304" pitchFamily="18" charset="0"/>
            </a:endParaRPr>
          </a:p>
        </p:txBody>
      </p:sp>
      <p:sp>
        <p:nvSpPr>
          <p:cNvPr id="2" name="Контейнер за номер на слайда 1"/>
          <p:cNvSpPr>
            <a:spLocks noGrp="1"/>
          </p:cNvSpPr>
          <p:nvPr>
            <p:ph type="sldNum" sz="quarter" idx="12"/>
          </p:nvPr>
        </p:nvSpPr>
        <p:spPr/>
        <p:txBody>
          <a:bodyPr/>
          <a:lstStyle/>
          <a:p>
            <a:fld id="{02EE85F5-F3B1-4B86-B38D-A7A615403D93}" type="slidenum">
              <a:rPr lang="bg-BG" smtClean="0"/>
              <a:pPr/>
              <a:t>9</a:t>
            </a:fld>
            <a:endParaRPr lang="bg-BG" dirty="0"/>
          </a:p>
        </p:txBody>
      </p:sp>
    </p:spTree>
    <p:extLst>
      <p:ext uri="{BB962C8B-B14F-4D97-AF65-F5344CB8AC3E}">
        <p14:creationId xmlns:p14="http://schemas.microsoft.com/office/powerpoint/2010/main" val="98690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4038</TotalTime>
  <Words>395</Words>
  <Application>Microsoft Office PowerPoint</Application>
  <PresentationFormat>Widescreen</PresentationFormat>
  <Paragraphs>393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Agency FB</vt:lpstr>
      <vt:lpstr>Arial</vt:lpstr>
      <vt:lpstr>Calibri</vt:lpstr>
      <vt:lpstr>Cambria</vt:lpstr>
      <vt:lpstr>Century Gothic</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RIGHT TO INFORMATION IN CRIMINAL PROCCEDINGS. Bulgarian experience.  </vt:lpstr>
      <vt:lpstr>PROSECUTORS’ OFFICE OF REPUBLIC OF BULGARIA. Regional Prosecutors’ Office of Pleven.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ЮГОЗАПАДЕН УНИВЕРСИТЕТ „НЕОФИТ РИЛСКИ“ ПРАВНО-ИСТОРИЧЕСКИ ФАКУЛТЕТ КАТЕДРА „ПУБЛИЧНОПРАВНИ НАУКИ И ПУБЛИЧЕН МЕНИДЖМЪНТ</dc:title>
  <dc:creator>Desi</dc:creator>
  <cp:lastModifiedBy>Silvia</cp:lastModifiedBy>
  <cp:revision>411</cp:revision>
  <cp:lastPrinted>2016-11-22T08:32:14Z</cp:lastPrinted>
  <dcterms:created xsi:type="dcterms:W3CDTF">2015-03-19T23:15:24Z</dcterms:created>
  <dcterms:modified xsi:type="dcterms:W3CDTF">2018-03-30T13:14:21Z</dcterms:modified>
</cp:coreProperties>
</file>